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3.xml" ContentType="application/vnd.openxmlformats-officedocument.themeOverr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heme/themeOverride4.xml" ContentType="application/vnd.openxmlformats-officedocument.themeOverr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heme/themeOverride5.xml" ContentType="application/vnd.openxmlformats-officedocument.themeOverride+xml"/>
  <Override PartName="/ppt/notesSlides/notesSlide3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theme/themeOverride6.xml" ContentType="application/vnd.openxmlformats-officedocument.themeOverr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theme/themeOverride7.xml" ContentType="application/vnd.openxmlformats-officedocument.themeOverr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theme/themeOverride8.xml" ContentType="application/vnd.openxmlformats-officedocument.themeOverrid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theme/themeOverride9.xml" ContentType="application/vnd.openxmlformats-officedocument.themeOverride+xml"/>
  <Override PartName="/ppt/charts/chart23.xml" ContentType="application/vnd.openxmlformats-officedocument.drawingml.chart+xml"/>
  <Override PartName="/ppt/theme/themeOverride10.xml" ContentType="application/vnd.openxmlformats-officedocument.themeOverride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theme/themeOverride11.xml" ContentType="application/vnd.openxmlformats-officedocument.themeOverride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theme/themeOverride12.xml" ContentType="application/vnd.openxmlformats-officedocument.themeOverride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theme/themeOverride13.xml" ContentType="application/vnd.openxmlformats-officedocument.themeOverride+xml"/>
  <Override PartName="/ppt/charts/chart30.xml" ContentType="application/vnd.openxmlformats-officedocument.drawingml.chart+xml"/>
  <Override PartName="/ppt/theme/themeOverride14.xml" ContentType="application/vnd.openxmlformats-officedocument.themeOverride+xml"/>
  <Override PartName="/ppt/notesSlides/notesSlide4.xml" ContentType="application/vnd.openxmlformats-officedocument.presentationml.notesSlide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theme/themeOverride15.xml" ContentType="application/vnd.openxmlformats-officedocument.themeOverride+xml"/>
  <Override PartName="/ppt/charts/chart34.xml" ContentType="application/vnd.openxmlformats-officedocument.drawingml.chart+xml"/>
  <Override PartName="/ppt/theme/themeOverride16.xml" ContentType="application/vnd.openxmlformats-officedocument.themeOverride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theme/themeOverride17.xml" ContentType="application/vnd.openxmlformats-officedocument.themeOverride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theme/themeOverride1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341" r:id="rId3"/>
    <p:sldId id="342" r:id="rId4"/>
    <p:sldId id="330" r:id="rId5"/>
    <p:sldId id="257" r:id="rId6"/>
    <p:sldId id="290" r:id="rId7"/>
    <p:sldId id="287" r:id="rId8"/>
    <p:sldId id="291" r:id="rId9"/>
    <p:sldId id="289" r:id="rId10"/>
    <p:sldId id="331" r:id="rId11"/>
    <p:sldId id="329" r:id="rId12"/>
    <p:sldId id="293" r:id="rId13"/>
    <p:sldId id="294" r:id="rId14"/>
    <p:sldId id="295" r:id="rId15"/>
    <p:sldId id="296" r:id="rId16"/>
    <p:sldId id="297" r:id="rId17"/>
    <p:sldId id="332" r:id="rId18"/>
    <p:sldId id="299" r:id="rId19"/>
    <p:sldId id="300" r:id="rId20"/>
    <p:sldId id="340" r:id="rId21"/>
    <p:sldId id="333" r:id="rId22"/>
    <p:sldId id="339" r:id="rId23"/>
    <p:sldId id="343" r:id="rId24"/>
    <p:sldId id="344" r:id="rId25"/>
    <p:sldId id="301" r:id="rId26"/>
    <p:sldId id="302" r:id="rId27"/>
    <p:sldId id="303" r:id="rId28"/>
    <p:sldId id="304" r:id="rId29"/>
    <p:sldId id="305" r:id="rId30"/>
    <p:sldId id="306" r:id="rId31"/>
    <p:sldId id="334" r:id="rId32"/>
    <p:sldId id="307" r:id="rId33"/>
    <p:sldId id="308" r:id="rId34"/>
    <p:sldId id="315" r:id="rId35"/>
    <p:sldId id="309" r:id="rId36"/>
    <p:sldId id="310" r:id="rId37"/>
    <p:sldId id="311" r:id="rId38"/>
    <p:sldId id="312" r:id="rId39"/>
    <p:sldId id="335" r:id="rId40"/>
    <p:sldId id="313" r:id="rId41"/>
    <p:sldId id="314" r:id="rId42"/>
    <p:sldId id="316" r:id="rId43"/>
    <p:sldId id="336" r:id="rId44"/>
    <p:sldId id="317" r:id="rId45"/>
    <p:sldId id="337" r:id="rId46"/>
    <p:sldId id="319" r:id="rId47"/>
    <p:sldId id="320" r:id="rId48"/>
    <p:sldId id="321" r:id="rId49"/>
    <p:sldId id="322" r:id="rId50"/>
    <p:sldId id="323" r:id="rId51"/>
    <p:sldId id="324" r:id="rId52"/>
    <p:sldId id="325" r:id="rId5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70" autoAdjust="0"/>
    <p:restoredTop sz="92185" autoAdjust="0"/>
  </p:normalViewPr>
  <p:slideViewPr>
    <p:cSldViewPr>
      <p:cViewPr varScale="1">
        <p:scale>
          <a:sx n="68" d="100"/>
          <a:sy n="68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4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5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6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7.xm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1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8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9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10.xm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11.xm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12.xm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13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14.xm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15.xml"/></Relationships>
</file>

<file path=ppt/charts/_rels/chart34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16.xm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36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17.xm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38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18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tore2\users\kvk\sport\diak_olimpia_20161204_LEAD.xlsx" TargetMode="External"/><Relationship Id="rId1" Type="http://schemas.openxmlformats.org/officeDocument/2006/relationships/themeOverride" Target="../theme/themeOverride3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tore2\users\kvk\sport\diak_olimpia_20161204_LEA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Milyen gyakran szokta figyelemmel követni a sporthíreket, sporteseményeket a sajtóban? (%)</a:t>
            </a:r>
          </a:p>
        </c:rich>
      </c:tx>
      <c:layout>
        <c:manualLayout>
          <c:xMode val="edge"/>
          <c:yMode val="edge"/>
          <c:x val="0.152854666666667"/>
          <c:y val="6.5968672839506207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303777777777803E-2"/>
          <c:y val="0.25422947530864198"/>
          <c:w val="0.91833755555555496"/>
          <c:h val="0.52709490740740705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558ED5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'1'!$B$3:$B$6</c:f>
              <c:strCache>
                <c:ptCount val="4"/>
                <c:pt idx="0">
                  <c:v>Rendszeresen, akár naponta</c:v>
                </c:pt>
                <c:pt idx="1">
                  <c:v>Gyakran</c:v>
                </c:pt>
                <c:pt idx="2">
                  <c:v>Ritkán, alkalomszerűen</c:v>
                </c:pt>
                <c:pt idx="3">
                  <c:v>Soha</c:v>
                </c:pt>
              </c:strCache>
            </c:strRef>
          </c:cat>
          <c:val>
            <c:numRef>
              <c:f>'1'!$E$3:$E$6</c:f>
              <c:numCache>
                <c:formatCode>###0.0</c:formatCode>
                <c:ptCount val="4"/>
                <c:pt idx="0">
                  <c:v>24.5</c:v>
                </c:pt>
                <c:pt idx="1">
                  <c:v>15.8</c:v>
                </c:pt>
                <c:pt idx="2">
                  <c:v>40</c:v>
                </c:pt>
                <c:pt idx="3">
                  <c:v>19.7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0682223038550205"/>
          <c:w val="0.98099800968987705"/>
          <c:h val="0.18374662599223801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0304222222222195"/>
          <c:y val="6.2280741754065998E-2"/>
          <c:w val="0.47868388888888902"/>
          <c:h val="0.91266851851851905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4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5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9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10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5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6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'6'!$K$47:$L$71</c:f>
              <c:multiLvlStrCache>
                <c:ptCount val="25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Maximum nyolc általános</c:v>
                  </c:pt>
                  <c:pt idx="9">
                    <c:v>Szakmunkásképző, szakiskola</c:v>
                  </c:pt>
                  <c:pt idx="10">
                    <c:v>Gimnázium, szakközépiskola</c:v>
                  </c:pt>
                  <c:pt idx="11">
                    <c:v>Felsőfokú szakképzés</c:v>
                  </c:pt>
                  <c:pt idx="12">
                    <c:v>Főiskola</c:v>
                  </c:pt>
                  <c:pt idx="13">
                    <c:v>Egyetem vagy magasabb végzettség</c:v>
                  </c:pt>
                  <c:pt idx="14">
                    <c:v>Rossz anyagi helyzetben élnek</c:v>
                  </c:pt>
                  <c:pt idx="15">
                    <c:v>Közepes</c:v>
                  </c:pt>
                  <c:pt idx="16">
                    <c:v>Jó anyagi helyzetben</c:v>
                  </c:pt>
                  <c:pt idx="17">
                    <c:v>Budapest</c:v>
                  </c:pt>
                  <c:pt idx="18">
                    <c:v>Megyeszékhely</c:v>
                  </c:pt>
                  <c:pt idx="19">
                    <c:v>Egyéb város</c:v>
                  </c:pt>
                  <c:pt idx="20">
                    <c:v>Község</c:v>
                  </c:pt>
                  <c:pt idx="21">
                    <c:v>Soha nem néz sporteseményeket és nem követi azokat a sajtóban</c:v>
                  </c:pt>
                  <c:pt idx="22">
                    <c:v>Ritkán néz sport híreket vagy eseményeket</c:v>
                  </c:pt>
                  <c:pt idx="23">
                    <c:v>Gyakran nézi a sporthíreket vagy látogat ki programokra</c:v>
                  </c:pt>
                  <c:pt idx="24">
                    <c:v>Rendszeresen követi a sporteseményeket (személyesen és a hírekben is)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4">
                    <c:v>anyagi helyzet</c:v>
                  </c:pt>
                  <c:pt idx="17">
                    <c:v>település- típus</c:v>
                  </c:pt>
                  <c:pt idx="21">
                    <c:v>.</c:v>
                  </c:pt>
                </c:lvl>
              </c:multiLvlStrCache>
            </c:multiLvlStrRef>
          </c:cat>
          <c:val>
            <c:numRef>
              <c:f>'6'!$M$47:$M$71</c:f>
              <c:numCache>
                <c:formatCode>General</c:formatCode>
                <c:ptCount val="25"/>
                <c:pt idx="0">
                  <c:v>2.67</c:v>
                </c:pt>
                <c:pt idx="1">
                  <c:v>2.93</c:v>
                </c:pt>
                <c:pt idx="2">
                  <c:v>2.44</c:v>
                </c:pt>
                <c:pt idx="3">
                  <c:v>2.25</c:v>
                </c:pt>
                <c:pt idx="4">
                  <c:v>2.68</c:v>
                </c:pt>
                <c:pt idx="5">
                  <c:v>2.79</c:v>
                </c:pt>
                <c:pt idx="6">
                  <c:v>2.79</c:v>
                </c:pt>
                <c:pt idx="7">
                  <c:v>2.79</c:v>
                </c:pt>
                <c:pt idx="8">
                  <c:v>2.29</c:v>
                </c:pt>
                <c:pt idx="9">
                  <c:v>2.7</c:v>
                </c:pt>
                <c:pt idx="10">
                  <c:v>2.78</c:v>
                </c:pt>
                <c:pt idx="11">
                  <c:v>2.9</c:v>
                </c:pt>
                <c:pt idx="12">
                  <c:v>2.92</c:v>
                </c:pt>
                <c:pt idx="13">
                  <c:v>3.09</c:v>
                </c:pt>
                <c:pt idx="14">
                  <c:v>2.59</c:v>
                </c:pt>
                <c:pt idx="15">
                  <c:v>2.5099999999999998</c:v>
                </c:pt>
                <c:pt idx="16">
                  <c:v>2.81</c:v>
                </c:pt>
                <c:pt idx="17">
                  <c:v>2.91</c:v>
                </c:pt>
                <c:pt idx="18">
                  <c:v>2.76</c:v>
                </c:pt>
                <c:pt idx="19">
                  <c:v>2.68</c:v>
                </c:pt>
                <c:pt idx="20">
                  <c:v>2.44</c:v>
                </c:pt>
                <c:pt idx="21">
                  <c:v>1.69</c:v>
                </c:pt>
                <c:pt idx="22">
                  <c:v>2.62</c:v>
                </c:pt>
                <c:pt idx="23">
                  <c:v>2.84</c:v>
                </c:pt>
                <c:pt idx="24">
                  <c:v>3.37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80766464"/>
        <c:axId val="80339520"/>
      </c:barChart>
      <c:catAx>
        <c:axId val="80766464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80339520"/>
        <c:crosses val="autoZero"/>
        <c:auto val="1"/>
        <c:lblAlgn val="ctr"/>
        <c:lblOffset val="100"/>
        <c:tickLblSkip val="1"/>
        <c:noMultiLvlLbl val="0"/>
      </c:catAx>
      <c:valAx>
        <c:axId val="80339520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80766464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Mennyire ért Ön egyet azzal, hogy a magyar kormány kiemelt jelentőségű ügyként kezeli a sport támogatását? (%)</a:t>
            </a:r>
          </a:p>
        </c:rich>
      </c:tx>
      <c:layout>
        <c:manualLayout>
          <c:xMode val="edge"/>
          <c:yMode val="edge"/>
          <c:x val="0.13814055555555599"/>
          <c:y val="4.7105065359477102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881555555555604E-2"/>
          <c:y val="0.212580392156863"/>
          <c:w val="0.861893111111111"/>
          <c:h val="0.49492990196078401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558ED5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'8'!$B$3:$B$7</c:f>
              <c:strCache>
                <c:ptCount val="5"/>
                <c:pt idx="0">
                  <c:v>Egyáltalán nem értek vele egyet</c:v>
                </c:pt>
                <c:pt idx="1">
                  <c:v>Inkább nem értek egyet vele</c:v>
                </c:pt>
                <c:pt idx="2">
                  <c:v>Inkább egyetértek vele</c:v>
                </c:pt>
                <c:pt idx="3">
                  <c:v>Teljesen egyetértek vele</c:v>
                </c:pt>
                <c:pt idx="4">
                  <c:v>Nem tudja / Nem válaszol</c:v>
                </c:pt>
              </c:strCache>
            </c:strRef>
          </c:cat>
          <c:val>
            <c:numRef>
              <c:f>'8'!$E$3:$E$7</c:f>
              <c:numCache>
                <c:formatCode>###0.0</c:formatCode>
                <c:ptCount val="5"/>
                <c:pt idx="0">
                  <c:v>16.7</c:v>
                </c:pt>
                <c:pt idx="1">
                  <c:v>24.3</c:v>
                </c:pt>
                <c:pt idx="2">
                  <c:v>36.299999999999997</c:v>
                </c:pt>
                <c:pt idx="3">
                  <c:v>21.4</c:v>
                </c:pt>
                <c:pt idx="4">
                  <c:v>1.3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0682223038550205"/>
          <c:w val="0.98099800968987705"/>
          <c:h val="0.18374662599223801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0304222222222195"/>
          <c:y val="6.2280741754065998E-2"/>
          <c:w val="0.47868388888888902"/>
          <c:h val="0.91266851851851905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4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5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9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10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5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6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'8'!$K$42:$L$61</c:f>
              <c:multiLvlStrCache>
                <c:ptCount val="20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Rossz anyagi helyzetben élnek</c:v>
                  </c:pt>
                  <c:pt idx="9">
                    <c:v>Közepes</c:v>
                  </c:pt>
                  <c:pt idx="10">
                    <c:v>Jó anyagi helyzetben</c:v>
                  </c:pt>
                  <c:pt idx="11">
                    <c:v>Soha nem néz sporteseményeket és nem követi azokat a sajtóban</c:v>
                  </c:pt>
                  <c:pt idx="12">
                    <c:v>Ritkán néz sport híreket vagy eseményeket</c:v>
                  </c:pt>
                  <c:pt idx="13">
                    <c:v>Gyakran nézi a sporthíreket vagy látogat ki programokra</c:v>
                  </c:pt>
                  <c:pt idx="14">
                    <c:v>Rendszeresen követi a sporteseményeket (személyesen és a hírekben is)</c:v>
                  </c:pt>
                  <c:pt idx="15">
                    <c:v>Televízióban néz elsősorban sporteseményeket</c:v>
                  </c:pt>
                  <c:pt idx="16">
                    <c:v>Interneten</c:v>
                  </c:pt>
                  <c:pt idx="17">
                    <c:v>Élőben a sporteseményen</c:v>
                  </c:pt>
                  <c:pt idx="18">
                    <c:v>Egyéb (pl. kivetítőn, rádióban)</c:v>
                  </c:pt>
                  <c:pt idx="19">
                    <c:v>Sehol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anyagi helyzet</c:v>
                  </c:pt>
                  <c:pt idx="11">
                    <c:v>.</c:v>
                  </c:pt>
                  <c:pt idx="15">
                    <c:v>.</c:v>
                  </c:pt>
                </c:lvl>
              </c:multiLvlStrCache>
            </c:multiLvlStrRef>
          </c:cat>
          <c:val>
            <c:numRef>
              <c:f>'8'!$M$42:$M$61</c:f>
              <c:numCache>
                <c:formatCode>General</c:formatCode>
                <c:ptCount val="20"/>
                <c:pt idx="0">
                  <c:v>2.63</c:v>
                </c:pt>
                <c:pt idx="1">
                  <c:v>2.78</c:v>
                </c:pt>
                <c:pt idx="2">
                  <c:v>2.5</c:v>
                </c:pt>
                <c:pt idx="3">
                  <c:v>2.5499999999999998</c:v>
                </c:pt>
                <c:pt idx="4">
                  <c:v>2.6</c:v>
                </c:pt>
                <c:pt idx="5">
                  <c:v>2.5299999999999998</c:v>
                </c:pt>
                <c:pt idx="6">
                  <c:v>2.56</c:v>
                </c:pt>
                <c:pt idx="7">
                  <c:v>2.81</c:v>
                </c:pt>
                <c:pt idx="8">
                  <c:v>2.38</c:v>
                </c:pt>
                <c:pt idx="9">
                  <c:v>2.4500000000000002</c:v>
                </c:pt>
                <c:pt idx="10">
                  <c:v>2.83</c:v>
                </c:pt>
                <c:pt idx="11">
                  <c:v>2.0299999999999998</c:v>
                </c:pt>
                <c:pt idx="12">
                  <c:v>2.54</c:v>
                </c:pt>
                <c:pt idx="13">
                  <c:v>2.73</c:v>
                </c:pt>
                <c:pt idx="14">
                  <c:v>3.17</c:v>
                </c:pt>
                <c:pt idx="15">
                  <c:v>2.7</c:v>
                </c:pt>
                <c:pt idx="16">
                  <c:v>2.5</c:v>
                </c:pt>
                <c:pt idx="17">
                  <c:v>3.04</c:v>
                </c:pt>
                <c:pt idx="18">
                  <c:v>2.65</c:v>
                </c:pt>
                <c:pt idx="19">
                  <c:v>1.88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81017344"/>
        <c:axId val="80343552"/>
      </c:barChart>
      <c:catAx>
        <c:axId val="81017344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80343552"/>
        <c:crosses val="autoZero"/>
        <c:auto val="1"/>
        <c:lblAlgn val="ctr"/>
        <c:lblOffset val="100"/>
        <c:tickLblSkip val="1"/>
        <c:noMultiLvlLbl val="0"/>
      </c:catAx>
      <c:valAx>
        <c:axId val="80343552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81017344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Mi az első szó, ami eszébe jut arról, hogy „olimpia Budapesten”? (nyitott kérdés, %)</a:t>
            </a:r>
          </a:p>
        </c:rich>
      </c:tx>
      <c:layout>
        <c:manualLayout>
          <c:xMode val="edge"/>
          <c:yMode val="edge"/>
          <c:x val="0.16805322222222221"/>
          <c:y val="2.131274509803921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45994255555555552"/>
          <c:y val="0.15598104575163402"/>
          <c:w val="0.49985055555555558"/>
          <c:h val="0.7801032679738562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'7 (2)'!$B$3:$B$14</c:f>
              <c:strCache>
                <c:ptCount val="12"/>
                <c:pt idx="0">
                  <c:v>Támogatom</c:v>
                </c:pt>
                <c:pt idx="1">
                  <c:v>Túl nagy költségek</c:v>
                </c:pt>
                <c:pt idx="2">
                  <c:v>Nem támogatom</c:v>
                </c:pt>
                <c:pt idx="3">
                  <c:v>Magyarországi szervezés lehetősége</c:v>
                </c:pt>
                <c:pt idx="4">
                  <c:v>Hihetetlen, valószínűtlen, irreális</c:v>
                </c:pt>
                <c:pt idx="5">
                  <c:v>Versenyek, sportágak</c:v>
                </c:pt>
                <c:pt idx="6">
                  <c:v>Büszkeség</c:v>
                </c:pt>
                <c:pt idx="7">
                  <c:v>Korrupció</c:v>
                </c:pt>
                <c:pt idx="8">
                  <c:v>Egyéb negatív asszociáció (pl. kétely)</c:v>
                </c:pt>
                <c:pt idx="9">
                  <c:v>Egyéb pozitív asszociáció (pl. siker, beruházások, figyelem)</c:v>
                </c:pt>
                <c:pt idx="10">
                  <c:v>Egyéb semleges asszociációk (pl. nagy feladat, nem aktuális, mindegy)</c:v>
                </c:pt>
                <c:pt idx="11">
                  <c:v>Nem tudja/nem válaszol</c:v>
                </c:pt>
              </c:strCache>
            </c:strRef>
          </c:cat>
          <c:val>
            <c:numRef>
              <c:f>'7 (2)'!$D$3:$D$14</c:f>
              <c:numCache>
                <c:formatCode>General</c:formatCode>
                <c:ptCount val="12"/>
                <c:pt idx="0">
                  <c:v>23.8</c:v>
                </c:pt>
                <c:pt idx="1">
                  <c:v>12.8</c:v>
                </c:pt>
                <c:pt idx="2">
                  <c:v>11.7</c:v>
                </c:pt>
                <c:pt idx="3">
                  <c:v>7.4</c:v>
                </c:pt>
                <c:pt idx="4">
                  <c:v>6.2</c:v>
                </c:pt>
                <c:pt idx="5">
                  <c:v>3.6</c:v>
                </c:pt>
                <c:pt idx="6">
                  <c:v>1.6</c:v>
                </c:pt>
                <c:pt idx="7">
                  <c:v>0.7</c:v>
                </c:pt>
                <c:pt idx="8">
                  <c:v>1.8</c:v>
                </c:pt>
                <c:pt idx="9">
                  <c:v>9.4</c:v>
                </c:pt>
                <c:pt idx="10">
                  <c:v>9.9</c:v>
                </c:pt>
                <c:pt idx="11">
                  <c:v>10.9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-33"/>
        <c:axId val="81018368"/>
        <c:axId val="80344704"/>
      </c:barChart>
      <c:catAx>
        <c:axId val="810183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hu-HU"/>
          </a:p>
        </c:txPr>
        <c:crossAx val="80344704"/>
        <c:crosses val="autoZero"/>
        <c:auto val="1"/>
        <c:lblAlgn val="ctr"/>
        <c:lblOffset val="100"/>
        <c:noMultiLvlLbl val="0"/>
      </c:catAx>
      <c:valAx>
        <c:axId val="80344704"/>
        <c:scaling>
          <c:orientation val="minMax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/>
            </a:pPr>
            <a:endParaRPr lang="hu-HU"/>
          </a:p>
        </c:txPr>
        <c:crossAx val="81018368"/>
        <c:crosses val="max"/>
        <c:crossBetween val="between"/>
        <c:majorUnit val="10"/>
        <c:minorUnit val="5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Mi az első szó, ami eszébe jut arról, hogy „olimpia Budapesten”? (nyitott kérdés, %)</a:t>
            </a:r>
          </a:p>
        </c:rich>
      </c:tx>
      <c:layout>
        <c:manualLayout>
          <c:xMode val="edge"/>
          <c:yMode val="edge"/>
          <c:x val="0.16805322222222221"/>
          <c:y val="2.131274509803921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1459811111111108"/>
          <c:y val="0.15598104575163402"/>
          <c:w val="0.64519500000000007"/>
          <c:h val="0.7801032679738562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'7 (2)'!$I$3:$I$6</c:f>
              <c:strCache>
                <c:ptCount val="4"/>
                <c:pt idx="0">
                  <c:v>Pozitív asszociációk</c:v>
                </c:pt>
                <c:pt idx="1">
                  <c:v>Negatív</c:v>
                </c:pt>
                <c:pt idx="2">
                  <c:v>Semleges</c:v>
                </c:pt>
                <c:pt idx="3">
                  <c:v>Nem tudja/nem válaszol</c:v>
                </c:pt>
              </c:strCache>
            </c:strRef>
          </c:cat>
          <c:val>
            <c:numRef>
              <c:f>'7 (2)'!$L$3:$L$6</c:f>
              <c:numCache>
                <c:formatCode>General</c:formatCode>
                <c:ptCount val="4"/>
                <c:pt idx="0">
                  <c:v>36.799999999999997</c:v>
                </c:pt>
                <c:pt idx="1">
                  <c:v>33.299999999999997</c:v>
                </c:pt>
                <c:pt idx="2">
                  <c:v>19</c:v>
                </c:pt>
                <c:pt idx="3">
                  <c:v>10.9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-33"/>
        <c:axId val="81174528"/>
        <c:axId val="80281600"/>
      </c:barChart>
      <c:catAx>
        <c:axId val="811745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hu-HU"/>
          </a:p>
        </c:txPr>
        <c:crossAx val="80281600"/>
        <c:crosses val="autoZero"/>
        <c:auto val="1"/>
        <c:lblAlgn val="ctr"/>
        <c:lblOffset val="100"/>
        <c:noMultiLvlLbl val="0"/>
      </c:catAx>
      <c:valAx>
        <c:axId val="80281600"/>
        <c:scaling>
          <c:orientation val="minMax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/>
            </a:pPr>
            <a:endParaRPr lang="hu-HU"/>
          </a:p>
        </c:txPr>
        <c:crossAx val="81174528"/>
        <c:crosses val="max"/>
        <c:crossBetween val="between"/>
        <c:majorUnit val="10"/>
        <c:minorUnit val="5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Hallott Ön arról, hogy Budapest pályázott a 2024-es Nyári Olimpiai Játékok rendezésének jogára? (%)</a:t>
            </a:r>
          </a:p>
        </c:rich>
      </c:tx>
      <c:layout>
        <c:manualLayout>
          <c:xMode val="edge"/>
          <c:yMode val="edge"/>
          <c:x val="0.14156577777777801"/>
          <c:y val="7.3452777777777797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4645222222222197E-2"/>
          <c:y val="0.29761143790849698"/>
          <c:w val="0.91692644444444504"/>
          <c:h val="0.52813251633986902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3"/>
          <c:dPt>
            <c:idx val="0"/>
            <c:bubble3D val="0"/>
            <c:explosion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explosion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explosion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explosion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'9'!$B$3:$B$5</c:f>
              <c:strCache>
                <c:ptCount val="3"/>
                <c:pt idx="0">
                  <c:v>Igen</c:v>
                </c:pt>
                <c:pt idx="1">
                  <c:v>Nem</c:v>
                </c:pt>
                <c:pt idx="2">
                  <c:v>Nem tudja/Nem válaszol</c:v>
                </c:pt>
              </c:strCache>
            </c:strRef>
          </c:cat>
          <c:val>
            <c:numRef>
              <c:f>'9'!$E$3:$E$5</c:f>
              <c:numCache>
                <c:formatCode>###0.0</c:formatCode>
                <c:ptCount val="3"/>
                <c:pt idx="0">
                  <c:v>89.5</c:v>
                </c:pt>
                <c:pt idx="1">
                  <c:v>10.4</c:v>
                </c:pt>
                <c:pt idx="2" formatCode="0.0">
                  <c:v>0.1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2845850546708499"/>
          <c:w val="0.98099800968987705"/>
          <c:h val="0.16211033037910599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40385565223701"/>
          <c:y val="2.0607805137558902E-2"/>
          <c:w val="0.82721523531569197"/>
          <c:h val="0.8606516947864419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'9'!$L$45</c:f>
              <c:strCache>
                <c:ptCount val="1"/>
                <c:pt idx="0">
                  <c:v>Igen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0965794768612E-2"/>
                  <c:y val="1.5835124679969501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9.0070921985815604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layout>
                <c:manualLayout>
                  <c:x val="4.0241448692152904E-3"/>
                  <c:y val="1.58351246818129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1.0508274231678501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'9'!$J$46:$K$65</c:f>
              <c:multiLvlStrCache>
                <c:ptCount val="20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Budapest</c:v>
                  </c:pt>
                  <c:pt idx="13">
                    <c:v>Megyeszékhely</c:v>
                  </c:pt>
                  <c:pt idx="14">
                    <c:v>Egyéb város</c:v>
                  </c:pt>
                  <c:pt idx="15">
                    <c:v>Község</c:v>
                  </c:pt>
                  <c:pt idx="16">
                    <c:v>Egyáltalán nem követi a nyári olimpiai játékokat</c:v>
                  </c:pt>
                  <c:pt idx="17">
                    <c:v>Ritkán, elvétve követi</c:v>
                  </c:pt>
                  <c:pt idx="18">
                    <c:v>Gyakran követi</c:v>
                  </c:pt>
                  <c:pt idx="19">
                    <c:v>Rendszeresen követi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település- típus</c:v>
                  </c:pt>
                  <c:pt idx="16">
                    <c:v>.</c:v>
                  </c:pt>
                </c:lvl>
              </c:multiLvlStrCache>
            </c:multiLvlStrRef>
          </c:cat>
          <c:val>
            <c:numRef>
              <c:f>'9'!$L$46:$L$65</c:f>
              <c:numCache>
                <c:formatCode>0.0%</c:formatCode>
                <c:ptCount val="20"/>
                <c:pt idx="0">
                  <c:v>0.89500000000000002</c:v>
                </c:pt>
                <c:pt idx="1">
                  <c:v>0.92100000000000004</c:v>
                </c:pt>
                <c:pt idx="2">
                  <c:v>0.872</c:v>
                </c:pt>
                <c:pt idx="3">
                  <c:v>0.67500000000000004</c:v>
                </c:pt>
                <c:pt idx="4">
                  <c:v>0.93400000000000005</c:v>
                </c:pt>
                <c:pt idx="5">
                  <c:v>0.94799999999999995</c:v>
                </c:pt>
                <c:pt idx="6">
                  <c:v>0.93600000000000005</c:v>
                </c:pt>
                <c:pt idx="7">
                  <c:v>0.95</c:v>
                </c:pt>
                <c:pt idx="8">
                  <c:v>0.76</c:v>
                </c:pt>
                <c:pt idx="9">
                  <c:v>0.92100000000000004</c:v>
                </c:pt>
                <c:pt idx="10">
                  <c:v>0.94699999999999995</c:v>
                </c:pt>
                <c:pt idx="11">
                  <c:v>0.97799999999999998</c:v>
                </c:pt>
                <c:pt idx="12">
                  <c:v>0.94899999999999995</c:v>
                </c:pt>
                <c:pt idx="13">
                  <c:v>0.92900000000000005</c:v>
                </c:pt>
                <c:pt idx="14">
                  <c:v>0.88200000000000001</c:v>
                </c:pt>
                <c:pt idx="15">
                  <c:v>0.85099999999999998</c:v>
                </c:pt>
                <c:pt idx="16">
                  <c:v>0.63300000000000001</c:v>
                </c:pt>
                <c:pt idx="17">
                  <c:v>0.91400000000000003</c:v>
                </c:pt>
                <c:pt idx="18">
                  <c:v>0.92700000000000005</c:v>
                </c:pt>
                <c:pt idx="19">
                  <c:v>0.97399999999999998</c:v>
                </c:pt>
              </c:numCache>
            </c:numRef>
          </c:val>
        </c:ser>
        <c:ser>
          <c:idx val="1"/>
          <c:order val="1"/>
          <c:tx>
            <c:strRef>
              <c:f>'9'!$M$45</c:f>
              <c:strCache>
                <c:ptCount val="1"/>
                <c:pt idx="0">
                  <c:v>Nem</c:v>
                </c:pt>
              </c:strCache>
            </c:strRef>
          </c:tx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solidFill>
                <a:srgbClr val="002060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hu-H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'9'!$J$46:$K$65</c:f>
              <c:multiLvlStrCache>
                <c:ptCount val="20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Budapest</c:v>
                  </c:pt>
                  <c:pt idx="13">
                    <c:v>Megyeszékhely</c:v>
                  </c:pt>
                  <c:pt idx="14">
                    <c:v>Egyéb város</c:v>
                  </c:pt>
                  <c:pt idx="15">
                    <c:v>Község</c:v>
                  </c:pt>
                  <c:pt idx="16">
                    <c:v>Egyáltalán nem követi a nyári olimpiai játékokat</c:v>
                  </c:pt>
                  <c:pt idx="17">
                    <c:v>Ritkán, elvétve követi</c:v>
                  </c:pt>
                  <c:pt idx="18">
                    <c:v>Gyakran követi</c:v>
                  </c:pt>
                  <c:pt idx="19">
                    <c:v>Rendszeresen követi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település- típus</c:v>
                  </c:pt>
                  <c:pt idx="16">
                    <c:v>.</c:v>
                  </c:pt>
                </c:lvl>
              </c:multiLvlStrCache>
            </c:multiLvlStrRef>
          </c:cat>
          <c:val>
            <c:numRef>
              <c:f>'9'!$M$46:$M$65</c:f>
              <c:numCache>
                <c:formatCode>0.0%</c:formatCode>
                <c:ptCount val="20"/>
                <c:pt idx="0">
                  <c:v>0.104</c:v>
                </c:pt>
                <c:pt idx="1">
                  <c:v>7.9000000000000001E-2</c:v>
                </c:pt>
                <c:pt idx="2">
                  <c:v>0.126</c:v>
                </c:pt>
                <c:pt idx="3">
                  <c:v>0.32</c:v>
                </c:pt>
                <c:pt idx="4">
                  <c:v>6.6000000000000003E-2</c:v>
                </c:pt>
                <c:pt idx="5">
                  <c:v>5.1999999999999998E-2</c:v>
                </c:pt>
                <c:pt idx="6">
                  <c:v>6.4000000000000001E-2</c:v>
                </c:pt>
                <c:pt idx="7">
                  <c:v>0.05</c:v>
                </c:pt>
                <c:pt idx="8">
                  <c:v>0.24</c:v>
                </c:pt>
                <c:pt idx="9">
                  <c:v>7.9000000000000001E-2</c:v>
                </c:pt>
                <c:pt idx="10">
                  <c:v>5.2999999999999999E-2</c:v>
                </c:pt>
                <c:pt idx="11">
                  <c:v>1.6E-2</c:v>
                </c:pt>
                <c:pt idx="12">
                  <c:v>4.5999999999999999E-2</c:v>
                </c:pt>
                <c:pt idx="13">
                  <c:v>7.0999999999999994E-2</c:v>
                </c:pt>
                <c:pt idx="14">
                  <c:v>0.11799999999999999</c:v>
                </c:pt>
                <c:pt idx="15">
                  <c:v>0.14899999999999999</c:v>
                </c:pt>
                <c:pt idx="16">
                  <c:v>0.36699999999999999</c:v>
                </c:pt>
                <c:pt idx="17">
                  <c:v>8.5999999999999993E-2</c:v>
                </c:pt>
                <c:pt idx="18">
                  <c:v>7.2999999999999995E-2</c:v>
                </c:pt>
                <c:pt idx="19">
                  <c:v>2.1999999999999999E-2</c:v>
                </c:pt>
              </c:numCache>
            </c:numRef>
          </c:val>
        </c:ser>
        <c:ser>
          <c:idx val="2"/>
          <c:order val="2"/>
          <c:tx>
            <c:strRef>
              <c:f>'9'!$N$45</c:f>
              <c:strCache>
                <c:ptCount val="1"/>
                <c:pt idx="0">
                  <c:v>Nem tudja/Nem válaszol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elete val="1"/>
          </c:dLbls>
          <c:cat>
            <c:multiLvlStrRef>
              <c:f>'9'!$J$46:$K$65</c:f>
              <c:multiLvlStrCache>
                <c:ptCount val="20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Budapest</c:v>
                  </c:pt>
                  <c:pt idx="13">
                    <c:v>Megyeszékhely</c:v>
                  </c:pt>
                  <c:pt idx="14">
                    <c:v>Egyéb város</c:v>
                  </c:pt>
                  <c:pt idx="15">
                    <c:v>Község</c:v>
                  </c:pt>
                  <c:pt idx="16">
                    <c:v>Egyáltalán nem követi a nyári olimpiai játékokat</c:v>
                  </c:pt>
                  <c:pt idx="17">
                    <c:v>Ritkán, elvétve követi</c:v>
                  </c:pt>
                  <c:pt idx="18">
                    <c:v>Gyakran követi</c:v>
                  </c:pt>
                  <c:pt idx="19">
                    <c:v>Rendszeresen követi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település- típus</c:v>
                  </c:pt>
                  <c:pt idx="16">
                    <c:v>.</c:v>
                  </c:pt>
                </c:lvl>
              </c:multiLvlStrCache>
            </c:multiLvlStrRef>
          </c:cat>
          <c:val>
            <c:numRef>
              <c:f>'9'!$N$46:$N$65</c:f>
              <c:numCache>
                <c:formatCode>General</c:formatCode>
                <c:ptCount val="20"/>
                <c:pt idx="0" formatCode="0.0%">
                  <c:v>1E-3</c:v>
                </c:pt>
                <c:pt idx="2" formatCode="0.0%">
                  <c:v>2E-3</c:v>
                </c:pt>
                <c:pt idx="3" formatCode="0.0%">
                  <c:v>5.0000000000000001E-3</c:v>
                </c:pt>
                <c:pt idx="11" formatCode="0.0%">
                  <c:v>5.0000000000000001E-3</c:v>
                </c:pt>
                <c:pt idx="12" formatCode="0.0%">
                  <c:v>5.0000000000000001E-3</c:v>
                </c:pt>
                <c:pt idx="19" formatCode="0.0%">
                  <c:v>3.0000000000000001E-3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81295360"/>
        <c:axId val="80286784"/>
      </c:barChart>
      <c:catAx>
        <c:axId val="812953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802867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0286784"/>
        <c:scaling>
          <c:orientation val="minMax"/>
          <c:max val="1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/>
            </a:pPr>
            <a:endParaRPr lang="hu-HU"/>
          </a:p>
        </c:txPr>
        <c:crossAx val="81295360"/>
        <c:crosses val="max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7.30395662807034E-3"/>
          <c:y val="0.92404964539007095"/>
          <c:w val="0.99269609929077995"/>
          <c:h val="7.5950354609929105E-2"/>
        </c:manualLayout>
      </c:layout>
      <c:overlay val="0"/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 panose="020B0604020202020204" pitchFamily="34" charset="0"/>
          <a:ea typeface="Arial"/>
          <a:cs typeface="Arial" panose="020B0604020202020204" pitchFamily="34" charset="0"/>
        </a:defRPr>
      </a:pPr>
      <a:endParaRPr lang="hu-HU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 dirty="0"/>
              <a:t>Ön inkább támogatja, vagy inkább nem támogatja azt, hogy Budapest pályázik a 2024-es Nyári Olimpiai Játékok rendezésének jogára? (%)</a:t>
            </a:r>
          </a:p>
        </c:rich>
      </c:tx>
      <c:layout>
        <c:manualLayout>
          <c:xMode val="edge"/>
          <c:yMode val="edge"/>
          <c:x val="0.14156577777777801"/>
          <c:y val="7.3452777777777797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4645222222222197E-2"/>
          <c:y val="0.29761143790849698"/>
          <c:w val="0.91692644444444504"/>
          <c:h val="0.52813251633986902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3"/>
          <c:dPt>
            <c:idx val="0"/>
            <c:bubble3D val="0"/>
            <c:explosion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explosion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explosion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explosion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'10'!$B$3:$B$5</c:f>
              <c:strCache>
                <c:ptCount val="3"/>
                <c:pt idx="0">
                  <c:v>Inkább támogatja</c:v>
                </c:pt>
                <c:pt idx="1">
                  <c:v>Inkább nem támogatja</c:v>
                </c:pt>
                <c:pt idx="2">
                  <c:v>Nem tudja/Nem válaszol</c:v>
                </c:pt>
              </c:strCache>
            </c:strRef>
          </c:cat>
          <c:val>
            <c:numRef>
              <c:f>'10'!$E$3:$E$5</c:f>
              <c:numCache>
                <c:formatCode>###0.0</c:formatCode>
                <c:ptCount val="3"/>
                <c:pt idx="0">
                  <c:v>57.3</c:v>
                </c:pt>
                <c:pt idx="1">
                  <c:v>39.6</c:v>
                </c:pt>
                <c:pt idx="2">
                  <c:v>3.1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2845850546708499"/>
          <c:w val="0.98099800968987705"/>
          <c:h val="0.16211033037910599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40385565223701"/>
          <c:y val="2.0607805137558902E-2"/>
          <c:w val="0.82721523531569197"/>
          <c:h val="0.892483193098744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'10'!$L$47</c:f>
              <c:strCache>
                <c:ptCount val="1"/>
                <c:pt idx="0">
                  <c:v>Inkább támogatja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0965794768612E-2"/>
                  <c:y val="1.5835124679969501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9.0070921985815604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layout>
                <c:manualLayout>
                  <c:x val="4.0241448692152904E-3"/>
                  <c:y val="1.58351246818129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1.0508274231678501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'10'!$J$48:$K$77</c:f>
              <c:multiLvlStrCache>
                <c:ptCount val="30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Aktívan dolgozik</c:v>
                  </c:pt>
                  <c:pt idx="13">
                    <c:v>Tanuló</c:v>
                  </c:pt>
                  <c:pt idx="14">
                    <c:v>Háztartásbeli /GYES GYED</c:v>
                  </c:pt>
                  <c:pt idx="15">
                    <c:v>Nyugdíjas</c:v>
                  </c:pt>
                  <c:pt idx="16">
                    <c:v>Munkanélküli, vagy segélyből él</c:v>
                  </c:pt>
                  <c:pt idx="17">
                    <c:v>Rossz anyagi helyzetben élnek</c:v>
                  </c:pt>
                  <c:pt idx="18">
                    <c:v>Közepes</c:v>
                  </c:pt>
                  <c:pt idx="19">
                    <c:v>Jó anyagi helyzetben</c:v>
                  </c:pt>
                  <c:pt idx="20">
                    <c:v>Budapest</c:v>
                  </c:pt>
                  <c:pt idx="21">
                    <c:v>Megyeszékhely</c:v>
                  </c:pt>
                  <c:pt idx="22">
                    <c:v>Egyéb város</c:v>
                  </c:pt>
                  <c:pt idx="23">
                    <c:v>Község</c:v>
                  </c:pt>
                  <c:pt idx="24">
                    <c:v>Soha nem néz sporteseményeket és nem követi azokat a sajtóban</c:v>
                  </c:pt>
                  <c:pt idx="25">
                    <c:v>Ritkán néz sport híreket vagy eseményeket</c:v>
                  </c:pt>
                  <c:pt idx="26">
                    <c:v>Gyakran nézi a sporthíreket vagy látogat ki programokra</c:v>
                  </c:pt>
                  <c:pt idx="27">
                    <c:v>Rendszeresen követi a sporteseményeket (személyesen és a hírekben is)</c:v>
                  </c:pt>
                  <c:pt idx="28">
                    <c:v>Hallott Budapest pályázatáról</c:v>
                  </c:pt>
                  <c:pt idx="29">
                    <c:v>Nem hallott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gazdasági aktivitás</c:v>
                  </c:pt>
                  <c:pt idx="17">
                    <c:v>anyagi helyzet</c:v>
                  </c:pt>
                  <c:pt idx="20">
                    <c:v>település- típus</c:v>
                  </c:pt>
                  <c:pt idx="24">
                    <c:v>.</c:v>
                  </c:pt>
                  <c:pt idx="28">
                    <c:v>.</c:v>
                  </c:pt>
                </c:lvl>
              </c:multiLvlStrCache>
            </c:multiLvlStrRef>
          </c:cat>
          <c:val>
            <c:numRef>
              <c:f>'10'!$L$48:$L$77</c:f>
              <c:numCache>
                <c:formatCode>0.0%</c:formatCode>
                <c:ptCount val="30"/>
                <c:pt idx="0">
                  <c:v>0.57299999999999995</c:v>
                </c:pt>
                <c:pt idx="1">
                  <c:v>0.61</c:v>
                </c:pt>
                <c:pt idx="2">
                  <c:v>0.54100000000000004</c:v>
                </c:pt>
                <c:pt idx="3">
                  <c:v>0.53400000000000003</c:v>
                </c:pt>
                <c:pt idx="4">
                  <c:v>0.57199999999999995</c:v>
                </c:pt>
                <c:pt idx="5">
                  <c:v>0.51700000000000002</c:v>
                </c:pt>
                <c:pt idx="6">
                  <c:v>0.56100000000000005</c:v>
                </c:pt>
                <c:pt idx="7">
                  <c:v>0.64200000000000002</c:v>
                </c:pt>
                <c:pt idx="8">
                  <c:v>0.625</c:v>
                </c:pt>
                <c:pt idx="9">
                  <c:v>0.58699999999999997</c:v>
                </c:pt>
                <c:pt idx="10">
                  <c:v>0.53600000000000003</c:v>
                </c:pt>
                <c:pt idx="11">
                  <c:v>0.54</c:v>
                </c:pt>
                <c:pt idx="12">
                  <c:v>0.55800000000000005</c:v>
                </c:pt>
                <c:pt idx="13">
                  <c:v>0.53900000000000003</c:v>
                </c:pt>
                <c:pt idx="14">
                  <c:v>0.56000000000000005</c:v>
                </c:pt>
                <c:pt idx="15">
                  <c:v>0.622</c:v>
                </c:pt>
                <c:pt idx="16">
                  <c:v>0.42099999999999999</c:v>
                </c:pt>
                <c:pt idx="17">
                  <c:v>0.48499999999999999</c:v>
                </c:pt>
                <c:pt idx="18">
                  <c:v>0.48399999999999999</c:v>
                </c:pt>
                <c:pt idx="19">
                  <c:v>0.66700000000000004</c:v>
                </c:pt>
                <c:pt idx="20">
                  <c:v>0.50700000000000001</c:v>
                </c:pt>
                <c:pt idx="21">
                  <c:v>0.55700000000000005</c:v>
                </c:pt>
                <c:pt idx="22">
                  <c:v>0.55700000000000005</c:v>
                </c:pt>
                <c:pt idx="23">
                  <c:v>0.64300000000000002</c:v>
                </c:pt>
                <c:pt idx="24">
                  <c:v>0.35299999999999998</c:v>
                </c:pt>
                <c:pt idx="25">
                  <c:v>0.55700000000000005</c:v>
                </c:pt>
                <c:pt idx="26">
                  <c:v>0.60899999999999999</c:v>
                </c:pt>
                <c:pt idx="27">
                  <c:v>0.76600000000000001</c:v>
                </c:pt>
                <c:pt idx="28">
                  <c:v>0.58199999999999996</c:v>
                </c:pt>
                <c:pt idx="29">
                  <c:v>0.505</c:v>
                </c:pt>
              </c:numCache>
            </c:numRef>
          </c:val>
        </c:ser>
        <c:ser>
          <c:idx val="1"/>
          <c:order val="1"/>
          <c:tx>
            <c:strRef>
              <c:f>'10'!$M$47</c:f>
              <c:strCache>
                <c:ptCount val="1"/>
                <c:pt idx="0">
                  <c:v>Inkább nem támogatja</c:v>
                </c:pt>
              </c:strCache>
            </c:strRef>
          </c:tx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6"/>
              <c:layout>
                <c:manualLayout>
                  <c:x val="1.501182033096929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3.60283687943262E-2"/>
                  <c:y val="5.4024112058457705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002060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hu-H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'10'!$J$48:$K$77</c:f>
              <c:multiLvlStrCache>
                <c:ptCount val="30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Aktívan dolgozik</c:v>
                  </c:pt>
                  <c:pt idx="13">
                    <c:v>Tanuló</c:v>
                  </c:pt>
                  <c:pt idx="14">
                    <c:v>Háztartásbeli /GYES GYED</c:v>
                  </c:pt>
                  <c:pt idx="15">
                    <c:v>Nyugdíjas</c:v>
                  </c:pt>
                  <c:pt idx="16">
                    <c:v>Munkanélküli, vagy segélyből él</c:v>
                  </c:pt>
                  <c:pt idx="17">
                    <c:v>Rossz anyagi helyzetben élnek</c:v>
                  </c:pt>
                  <c:pt idx="18">
                    <c:v>Közepes</c:v>
                  </c:pt>
                  <c:pt idx="19">
                    <c:v>Jó anyagi helyzetben</c:v>
                  </c:pt>
                  <c:pt idx="20">
                    <c:v>Budapest</c:v>
                  </c:pt>
                  <c:pt idx="21">
                    <c:v>Megyeszékhely</c:v>
                  </c:pt>
                  <c:pt idx="22">
                    <c:v>Egyéb város</c:v>
                  </c:pt>
                  <c:pt idx="23">
                    <c:v>Község</c:v>
                  </c:pt>
                  <c:pt idx="24">
                    <c:v>Soha nem néz sporteseményeket és nem követi azokat a sajtóban</c:v>
                  </c:pt>
                  <c:pt idx="25">
                    <c:v>Ritkán néz sport híreket vagy eseményeket</c:v>
                  </c:pt>
                  <c:pt idx="26">
                    <c:v>Gyakran nézi a sporthíreket vagy látogat ki programokra</c:v>
                  </c:pt>
                  <c:pt idx="27">
                    <c:v>Rendszeresen követi a sporteseményeket (személyesen és a hírekben is)</c:v>
                  </c:pt>
                  <c:pt idx="28">
                    <c:v>Hallott Budapest pályázatáról</c:v>
                  </c:pt>
                  <c:pt idx="29">
                    <c:v>Nem hallott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gazdasági aktivitás</c:v>
                  </c:pt>
                  <c:pt idx="17">
                    <c:v>anyagi helyzet</c:v>
                  </c:pt>
                  <c:pt idx="20">
                    <c:v>település- típus</c:v>
                  </c:pt>
                  <c:pt idx="24">
                    <c:v>.</c:v>
                  </c:pt>
                  <c:pt idx="28">
                    <c:v>.</c:v>
                  </c:pt>
                </c:lvl>
              </c:multiLvlStrCache>
            </c:multiLvlStrRef>
          </c:cat>
          <c:val>
            <c:numRef>
              <c:f>'10'!$M$48:$M$77</c:f>
              <c:numCache>
                <c:formatCode>0.0%</c:formatCode>
                <c:ptCount val="30"/>
                <c:pt idx="0">
                  <c:v>0.39600000000000002</c:v>
                </c:pt>
                <c:pt idx="1">
                  <c:v>0.35499999999999998</c:v>
                </c:pt>
                <c:pt idx="2">
                  <c:v>0.43099999999999999</c:v>
                </c:pt>
                <c:pt idx="3">
                  <c:v>0.436</c:v>
                </c:pt>
                <c:pt idx="4">
                  <c:v>0.40500000000000003</c:v>
                </c:pt>
                <c:pt idx="5">
                  <c:v>0.46800000000000003</c:v>
                </c:pt>
                <c:pt idx="6">
                  <c:v>0.41099999999999998</c:v>
                </c:pt>
                <c:pt idx="7">
                  <c:v>0.312</c:v>
                </c:pt>
                <c:pt idx="8">
                  <c:v>0.32200000000000001</c:v>
                </c:pt>
                <c:pt idx="9">
                  <c:v>0.38200000000000001</c:v>
                </c:pt>
                <c:pt idx="10">
                  <c:v>0.44400000000000001</c:v>
                </c:pt>
                <c:pt idx="11">
                  <c:v>0.441</c:v>
                </c:pt>
                <c:pt idx="12">
                  <c:v>0.42199999999999999</c:v>
                </c:pt>
                <c:pt idx="13">
                  <c:v>0.4</c:v>
                </c:pt>
                <c:pt idx="14">
                  <c:v>0.44</c:v>
                </c:pt>
                <c:pt idx="15">
                  <c:v>0.33500000000000002</c:v>
                </c:pt>
                <c:pt idx="16">
                  <c:v>0.57899999999999996</c:v>
                </c:pt>
                <c:pt idx="17">
                  <c:v>0.495</c:v>
                </c:pt>
                <c:pt idx="18">
                  <c:v>0.49</c:v>
                </c:pt>
                <c:pt idx="19">
                  <c:v>0.3</c:v>
                </c:pt>
                <c:pt idx="20">
                  <c:v>0.46899999999999997</c:v>
                </c:pt>
                <c:pt idx="21">
                  <c:v>0.41799999999999998</c:v>
                </c:pt>
                <c:pt idx="22">
                  <c:v>0.40899999999999997</c:v>
                </c:pt>
                <c:pt idx="23">
                  <c:v>0.32100000000000001</c:v>
                </c:pt>
                <c:pt idx="24">
                  <c:v>0.55500000000000005</c:v>
                </c:pt>
                <c:pt idx="25">
                  <c:v>0.42499999999999999</c:v>
                </c:pt>
                <c:pt idx="26">
                  <c:v>0.371</c:v>
                </c:pt>
                <c:pt idx="27">
                  <c:v>0.22800000000000001</c:v>
                </c:pt>
                <c:pt idx="28">
                  <c:v>0.39200000000000002</c:v>
                </c:pt>
                <c:pt idx="29">
                  <c:v>0.42</c:v>
                </c:pt>
              </c:numCache>
            </c:numRef>
          </c:val>
        </c:ser>
        <c:ser>
          <c:idx val="2"/>
          <c:order val="2"/>
          <c:tx>
            <c:strRef>
              <c:f>'10'!$N$47</c:f>
              <c:strCache>
                <c:ptCount val="1"/>
                <c:pt idx="0">
                  <c:v>Nem tudja/Nem válaszol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18"/>
              <c:layout>
                <c:manualLayout>
                  <c:x val="1.0731052984574101E-2"/>
                  <c:y val="1.58351246818129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ysClr val="window" lastClr="FFFFFF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'10'!$J$48:$K$77</c:f>
              <c:multiLvlStrCache>
                <c:ptCount val="30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Aktívan dolgozik</c:v>
                  </c:pt>
                  <c:pt idx="13">
                    <c:v>Tanuló</c:v>
                  </c:pt>
                  <c:pt idx="14">
                    <c:v>Háztartásbeli /GYES GYED</c:v>
                  </c:pt>
                  <c:pt idx="15">
                    <c:v>Nyugdíjas</c:v>
                  </c:pt>
                  <c:pt idx="16">
                    <c:v>Munkanélküli, vagy segélyből él</c:v>
                  </c:pt>
                  <c:pt idx="17">
                    <c:v>Rossz anyagi helyzetben élnek</c:v>
                  </c:pt>
                  <c:pt idx="18">
                    <c:v>Közepes</c:v>
                  </c:pt>
                  <c:pt idx="19">
                    <c:v>Jó anyagi helyzetben</c:v>
                  </c:pt>
                  <c:pt idx="20">
                    <c:v>Budapest</c:v>
                  </c:pt>
                  <c:pt idx="21">
                    <c:v>Megyeszékhely</c:v>
                  </c:pt>
                  <c:pt idx="22">
                    <c:v>Egyéb város</c:v>
                  </c:pt>
                  <c:pt idx="23">
                    <c:v>Község</c:v>
                  </c:pt>
                  <c:pt idx="24">
                    <c:v>Soha nem néz sporteseményeket és nem követi azokat a sajtóban</c:v>
                  </c:pt>
                  <c:pt idx="25">
                    <c:v>Ritkán néz sport híreket vagy eseményeket</c:v>
                  </c:pt>
                  <c:pt idx="26">
                    <c:v>Gyakran nézi a sporthíreket vagy látogat ki programokra</c:v>
                  </c:pt>
                  <c:pt idx="27">
                    <c:v>Rendszeresen követi a sporteseményeket (személyesen és a hírekben is)</c:v>
                  </c:pt>
                  <c:pt idx="28">
                    <c:v>Hallott Budapest pályázatáról</c:v>
                  </c:pt>
                  <c:pt idx="29">
                    <c:v>Nem hallott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gazdasági aktivitás</c:v>
                  </c:pt>
                  <c:pt idx="17">
                    <c:v>anyagi helyzet</c:v>
                  </c:pt>
                  <c:pt idx="20">
                    <c:v>település- típus</c:v>
                  </c:pt>
                  <c:pt idx="24">
                    <c:v>.</c:v>
                  </c:pt>
                  <c:pt idx="28">
                    <c:v>.</c:v>
                  </c:pt>
                </c:lvl>
              </c:multiLvlStrCache>
            </c:multiLvlStrRef>
          </c:cat>
          <c:val>
            <c:numRef>
              <c:f>'10'!$N$48:$N$77</c:f>
              <c:numCache>
                <c:formatCode>0.0%</c:formatCode>
                <c:ptCount val="30"/>
                <c:pt idx="0">
                  <c:v>3.1E-2</c:v>
                </c:pt>
                <c:pt idx="1">
                  <c:v>3.5000000000000003E-2</c:v>
                </c:pt>
                <c:pt idx="2">
                  <c:v>2.8000000000000001E-2</c:v>
                </c:pt>
                <c:pt idx="3">
                  <c:v>0.03</c:v>
                </c:pt>
                <c:pt idx="4">
                  <c:v>2.3E-2</c:v>
                </c:pt>
                <c:pt idx="5">
                  <c:v>1.4999999999999999E-2</c:v>
                </c:pt>
                <c:pt idx="6">
                  <c:v>2.8000000000000001E-2</c:v>
                </c:pt>
                <c:pt idx="7">
                  <c:v>4.5999999999999999E-2</c:v>
                </c:pt>
                <c:pt idx="8">
                  <c:v>5.2999999999999999E-2</c:v>
                </c:pt>
                <c:pt idx="9">
                  <c:v>3.1E-2</c:v>
                </c:pt>
                <c:pt idx="10">
                  <c:v>0.02</c:v>
                </c:pt>
                <c:pt idx="11">
                  <c:v>1.9E-2</c:v>
                </c:pt>
                <c:pt idx="12">
                  <c:v>0.02</c:v>
                </c:pt>
                <c:pt idx="13">
                  <c:v>6.0999999999999999E-2</c:v>
                </c:pt>
                <c:pt idx="15">
                  <c:v>4.2999999999999997E-2</c:v>
                </c:pt>
                <c:pt idx="17">
                  <c:v>0.02</c:v>
                </c:pt>
                <c:pt idx="18">
                  <c:v>2.5999999999999999E-2</c:v>
                </c:pt>
                <c:pt idx="19">
                  <c:v>3.3000000000000002E-2</c:v>
                </c:pt>
                <c:pt idx="20">
                  <c:v>2.4E-2</c:v>
                </c:pt>
                <c:pt idx="21">
                  <c:v>2.4E-2</c:v>
                </c:pt>
                <c:pt idx="22">
                  <c:v>3.4000000000000002E-2</c:v>
                </c:pt>
                <c:pt idx="23">
                  <c:v>3.5999999999999997E-2</c:v>
                </c:pt>
                <c:pt idx="24">
                  <c:v>9.1999999999999998E-2</c:v>
                </c:pt>
                <c:pt idx="25">
                  <c:v>1.7999999999999999E-2</c:v>
                </c:pt>
                <c:pt idx="26">
                  <c:v>0.02</c:v>
                </c:pt>
                <c:pt idx="27">
                  <c:v>5.0000000000000001E-3</c:v>
                </c:pt>
                <c:pt idx="28">
                  <c:v>2.5999999999999999E-2</c:v>
                </c:pt>
                <c:pt idx="29">
                  <c:v>7.4999999999999997E-2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100258816"/>
        <c:axId val="80315520"/>
      </c:barChart>
      <c:catAx>
        <c:axId val="10025881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803155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0315520"/>
        <c:scaling>
          <c:orientation val="minMax"/>
          <c:max val="1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/>
            </a:pPr>
            <a:endParaRPr lang="hu-HU"/>
          </a:p>
        </c:txPr>
        <c:crossAx val="100258816"/>
        <c:crosses val="max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7.30395662807034E-3"/>
          <c:y val="0.96292901447774204"/>
          <c:w val="0.99269609929077995"/>
          <c:h val="3.70709855222583E-2"/>
        </c:manualLayout>
      </c:layout>
      <c:overlay val="0"/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 panose="020B0604020202020204" pitchFamily="34" charset="0"/>
          <a:ea typeface="Arial"/>
          <a:cs typeface="Arial" panose="020B0604020202020204" pitchFamily="34" charset="0"/>
        </a:defRPr>
      </a:pPr>
      <a:endParaRPr lang="hu-HU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Mennyire tartja valószínűnek, hogy Budapest megnyeri a 2024-es olimpia rendezési jogát? (%)</a:t>
            </a:r>
          </a:p>
        </c:rich>
      </c:tx>
      <c:layout>
        <c:manualLayout>
          <c:xMode val="edge"/>
          <c:yMode val="edge"/>
          <c:x val="0.122618333333333"/>
          <c:y val="4.5029901960784303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881555555555604E-2"/>
          <c:y val="0.212580392156863"/>
          <c:w val="0.861893111111111"/>
          <c:h val="0.49492990196078401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558ED5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'11'!$B$3:$B$7</c:f>
              <c:strCache>
                <c:ptCount val="5"/>
                <c:pt idx="0">
                  <c:v>Egyáltalán nem valószínű</c:v>
                </c:pt>
                <c:pt idx="1">
                  <c:v>Inkább nem</c:v>
                </c:pt>
                <c:pt idx="2">
                  <c:v>Inkább igen</c:v>
                </c:pt>
                <c:pt idx="3">
                  <c:v>Nagyon valószínűnek tartom</c:v>
                </c:pt>
                <c:pt idx="4">
                  <c:v>Nem tudja/Nem válaszol</c:v>
                </c:pt>
              </c:strCache>
            </c:strRef>
          </c:cat>
          <c:val>
            <c:numRef>
              <c:f>'11'!$E$3:$E$7</c:f>
              <c:numCache>
                <c:formatCode>###0.0</c:formatCode>
                <c:ptCount val="5"/>
                <c:pt idx="0">
                  <c:v>17.2</c:v>
                </c:pt>
                <c:pt idx="1">
                  <c:v>37.5</c:v>
                </c:pt>
                <c:pt idx="2">
                  <c:v>32.9</c:v>
                </c:pt>
                <c:pt idx="3">
                  <c:v>7.2</c:v>
                </c:pt>
                <c:pt idx="4">
                  <c:v>5.3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0682223038550205"/>
          <c:w val="0.98099800968987705"/>
          <c:h val="0.18374662599223801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40385565223701"/>
          <c:y val="2.0607805137558902E-2"/>
          <c:w val="0.82721523531569197"/>
          <c:h val="0.8606516947864419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'1'!$L$44</c:f>
              <c:strCache>
                <c:ptCount val="1"/>
                <c:pt idx="0">
                  <c:v>Rendszeresen, akár naponta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0965794768612E-2"/>
                  <c:y val="1.5835124679969501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9.0070921985815604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layout>
                <c:manualLayout>
                  <c:x val="4.0241448692152904E-3"/>
                  <c:y val="1.58351246818129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1.0508274231678501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FF9900"/>
              </a:solidFill>
              <a:ln w="25400">
                <a:noFill/>
              </a:ln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'1'!$J$45:$K$65</c:f>
              <c:multiLvlStrCache>
                <c:ptCount val="21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Maximum nyolc általános</c:v>
                  </c:pt>
                  <c:pt idx="9">
                    <c:v>Szakmunkásképző, szakiskola</c:v>
                  </c:pt>
                  <c:pt idx="10">
                    <c:v>Gimnázium, szakközépiskola</c:v>
                  </c:pt>
                  <c:pt idx="11">
                    <c:v>Felsőfokú szakképzés</c:v>
                  </c:pt>
                  <c:pt idx="12">
                    <c:v>Főiskola</c:v>
                  </c:pt>
                  <c:pt idx="13">
                    <c:v>Egyetem vagy magasabb végzettség</c:v>
                  </c:pt>
                  <c:pt idx="14">
                    <c:v>Rossz anyagi helyzetben élnek</c:v>
                  </c:pt>
                  <c:pt idx="15">
                    <c:v>Közepes</c:v>
                  </c:pt>
                  <c:pt idx="16">
                    <c:v>Jó anyagi helyzetben</c:v>
                  </c:pt>
                  <c:pt idx="17">
                    <c:v>Budapest</c:v>
                  </c:pt>
                  <c:pt idx="18">
                    <c:v>Megyeszékhely</c:v>
                  </c:pt>
                  <c:pt idx="19">
                    <c:v>Egyéb város</c:v>
                  </c:pt>
                  <c:pt idx="20">
                    <c:v>Község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4">
                    <c:v>anyagi helyzet</c:v>
                  </c:pt>
                  <c:pt idx="17">
                    <c:v>település- típus</c:v>
                  </c:pt>
                </c:lvl>
              </c:multiLvlStrCache>
            </c:multiLvlStrRef>
          </c:cat>
          <c:val>
            <c:numRef>
              <c:f>'1'!$L$45:$L$65</c:f>
              <c:numCache>
                <c:formatCode>0.0%</c:formatCode>
                <c:ptCount val="21"/>
                <c:pt idx="0">
                  <c:v>0.245</c:v>
                </c:pt>
                <c:pt idx="1">
                  <c:v>0.34300000000000003</c:v>
                </c:pt>
                <c:pt idx="2">
                  <c:v>0.16</c:v>
                </c:pt>
                <c:pt idx="3">
                  <c:v>0.184</c:v>
                </c:pt>
                <c:pt idx="4">
                  <c:v>0.23599999999999999</c:v>
                </c:pt>
                <c:pt idx="5">
                  <c:v>0.24099999999999999</c:v>
                </c:pt>
                <c:pt idx="6">
                  <c:v>0.251</c:v>
                </c:pt>
                <c:pt idx="7">
                  <c:v>0.28999999999999998</c:v>
                </c:pt>
                <c:pt idx="8">
                  <c:v>0.19800000000000001</c:v>
                </c:pt>
                <c:pt idx="9">
                  <c:v>0.22</c:v>
                </c:pt>
                <c:pt idx="10">
                  <c:v>0.27500000000000002</c:v>
                </c:pt>
                <c:pt idx="11">
                  <c:v>0.23799999999999999</c:v>
                </c:pt>
                <c:pt idx="12">
                  <c:v>0.312</c:v>
                </c:pt>
                <c:pt idx="13">
                  <c:v>0.30099999999999999</c:v>
                </c:pt>
                <c:pt idx="14">
                  <c:v>0.16800000000000001</c:v>
                </c:pt>
                <c:pt idx="15">
                  <c:v>0.21199999999999999</c:v>
                </c:pt>
                <c:pt idx="16">
                  <c:v>0.28799999999999998</c:v>
                </c:pt>
                <c:pt idx="17">
                  <c:v>0.28000000000000003</c:v>
                </c:pt>
                <c:pt idx="18">
                  <c:v>0.26500000000000001</c:v>
                </c:pt>
                <c:pt idx="19">
                  <c:v>0.22700000000000001</c:v>
                </c:pt>
                <c:pt idx="20">
                  <c:v>0.23100000000000001</c:v>
                </c:pt>
              </c:numCache>
            </c:numRef>
          </c:val>
        </c:ser>
        <c:ser>
          <c:idx val="1"/>
          <c:order val="1"/>
          <c:tx>
            <c:strRef>
              <c:f>'1'!$M$44</c:f>
              <c:strCache>
                <c:ptCount val="1"/>
                <c:pt idx="0">
                  <c:v>Gyakran</c:v>
                </c:pt>
              </c:strCache>
            </c:strRef>
          </c:tx>
          <c:spPr>
            <a:solidFill>
              <a:srgbClr val="FFFF99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6"/>
              <c:layout>
                <c:manualLayout>
                  <c:x val="1.501182033096929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3.60283687943262E-2"/>
                  <c:y val="5.4024112058457705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FFFF99"/>
              </a:solidFill>
              <a:ln w="25400">
                <a:noFill/>
              </a:ln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'1'!$J$45:$K$65</c:f>
              <c:multiLvlStrCache>
                <c:ptCount val="21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Maximum nyolc általános</c:v>
                  </c:pt>
                  <c:pt idx="9">
                    <c:v>Szakmunkásképző, szakiskola</c:v>
                  </c:pt>
                  <c:pt idx="10">
                    <c:v>Gimnázium, szakközépiskola</c:v>
                  </c:pt>
                  <c:pt idx="11">
                    <c:v>Felsőfokú szakképzés</c:v>
                  </c:pt>
                  <c:pt idx="12">
                    <c:v>Főiskola</c:v>
                  </c:pt>
                  <c:pt idx="13">
                    <c:v>Egyetem vagy magasabb végzettség</c:v>
                  </c:pt>
                  <c:pt idx="14">
                    <c:v>Rossz anyagi helyzetben élnek</c:v>
                  </c:pt>
                  <c:pt idx="15">
                    <c:v>Közepes</c:v>
                  </c:pt>
                  <c:pt idx="16">
                    <c:v>Jó anyagi helyzetben</c:v>
                  </c:pt>
                  <c:pt idx="17">
                    <c:v>Budapest</c:v>
                  </c:pt>
                  <c:pt idx="18">
                    <c:v>Megyeszékhely</c:v>
                  </c:pt>
                  <c:pt idx="19">
                    <c:v>Egyéb város</c:v>
                  </c:pt>
                  <c:pt idx="20">
                    <c:v>Község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4">
                    <c:v>anyagi helyzet</c:v>
                  </c:pt>
                  <c:pt idx="17">
                    <c:v>település- típus</c:v>
                  </c:pt>
                </c:lvl>
              </c:multiLvlStrCache>
            </c:multiLvlStrRef>
          </c:cat>
          <c:val>
            <c:numRef>
              <c:f>'1'!$M$45:$M$65</c:f>
              <c:numCache>
                <c:formatCode>0.0%</c:formatCode>
                <c:ptCount val="21"/>
                <c:pt idx="0">
                  <c:v>0.158</c:v>
                </c:pt>
                <c:pt idx="1">
                  <c:v>0.222</c:v>
                </c:pt>
                <c:pt idx="2">
                  <c:v>0.10199999999999999</c:v>
                </c:pt>
                <c:pt idx="3">
                  <c:v>0.19800000000000001</c:v>
                </c:pt>
                <c:pt idx="4">
                  <c:v>0.13200000000000001</c:v>
                </c:pt>
                <c:pt idx="5">
                  <c:v>0.14899999999999999</c:v>
                </c:pt>
                <c:pt idx="6">
                  <c:v>0.16400000000000001</c:v>
                </c:pt>
                <c:pt idx="7">
                  <c:v>0.14899999999999999</c:v>
                </c:pt>
                <c:pt idx="8">
                  <c:v>0.11700000000000001</c:v>
                </c:pt>
                <c:pt idx="9">
                  <c:v>0.17799999999999999</c:v>
                </c:pt>
                <c:pt idx="10">
                  <c:v>0.16400000000000001</c:v>
                </c:pt>
                <c:pt idx="11">
                  <c:v>0.19</c:v>
                </c:pt>
                <c:pt idx="12">
                  <c:v>0.16700000000000001</c:v>
                </c:pt>
                <c:pt idx="13">
                  <c:v>0.192</c:v>
                </c:pt>
                <c:pt idx="14">
                  <c:v>0.17299999999999999</c:v>
                </c:pt>
                <c:pt idx="15">
                  <c:v>0.13400000000000001</c:v>
                </c:pt>
                <c:pt idx="16">
                  <c:v>0.17399999999999999</c:v>
                </c:pt>
                <c:pt idx="17">
                  <c:v>0.16400000000000001</c:v>
                </c:pt>
                <c:pt idx="18">
                  <c:v>0.19700000000000001</c:v>
                </c:pt>
                <c:pt idx="19">
                  <c:v>0.16300000000000001</c:v>
                </c:pt>
                <c:pt idx="20">
                  <c:v>0.121</c:v>
                </c:pt>
              </c:numCache>
            </c:numRef>
          </c:val>
        </c:ser>
        <c:ser>
          <c:idx val="2"/>
          <c:order val="2"/>
          <c:tx>
            <c:strRef>
              <c:f>'1'!$N$44</c:f>
              <c:strCache>
                <c:ptCount val="1"/>
                <c:pt idx="0">
                  <c:v>Ritkán, alkalomszerűen</c:v>
                </c:pt>
              </c:strCache>
            </c:strRef>
          </c:tx>
          <c:spPr>
            <a:solidFill>
              <a:srgbClr val="558ED5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18"/>
              <c:layout>
                <c:manualLayout>
                  <c:x val="1.0731052984574101E-2"/>
                  <c:y val="1.58351246818129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'1'!$J$45:$K$65</c:f>
              <c:multiLvlStrCache>
                <c:ptCount val="21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Maximum nyolc általános</c:v>
                  </c:pt>
                  <c:pt idx="9">
                    <c:v>Szakmunkásképző, szakiskola</c:v>
                  </c:pt>
                  <c:pt idx="10">
                    <c:v>Gimnázium, szakközépiskola</c:v>
                  </c:pt>
                  <c:pt idx="11">
                    <c:v>Felsőfokú szakképzés</c:v>
                  </c:pt>
                  <c:pt idx="12">
                    <c:v>Főiskola</c:v>
                  </c:pt>
                  <c:pt idx="13">
                    <c:v>Egyetem vagy magasabb végzettség</c:v>
                  </c:pt>
                  <c:pt idx="14">
                    <c:v>Rossz anyagi helyzetben élnek</c:v>
                  </c:pt>
                  <c:pt idx="15">
                    <c:v>Közepes</c:v>
                  </c:pt>
                  <c:pt idx="16">
                    <c:v>Jó anyagi helyzetben</c:v>
                  </c:pt>
                  <c:pt idx="17">
                    <c:v>Budapest</c:v>
                  </c:pt>
                  <c:pt idx="18">
                    <c:v>Megyeszékhely</c:v>
                  </c:pt>
                  <c:pt idx="19">
                    <c:v>Egyéb város</c:v>
                  </c:pt>
                  <c:pt idx="20">
                    <c:v>Község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4">
                    <c:v>anyagi helyzet</c:v>
                  </c:pt>
                  <c:pt idx="17">
                    <c:v>település- típus</c:v>
                  </c:pt>
                </c:lvl>
              </c:multiLvlStrCache>
            </c:multiLvlStrRef>
          </c:cat>
          <c:val>
            <c:numRef>
              <c:f>'1'!$N$45:$N$65</c:f>
              <c:numCache>
                <c:formatCode>0.0%</c:formatCode>
                <c:ptCount val="21"/>
                <c:pt idx="0">
                  <c:v>0.4</c:v>
                </c:pt>
                <c:pt idx="1">
                  <c:v>0.315</c:v>
                </c:pt>
                <c:pt idx="2">
                  <c:v>0.47499999999999998</c:v>
                </c:pt>
                <c:pt idx="3">
                  <c:v>0.32500000000000001</c:v>
                </c:pt>
                <c:pt idx="4">
                  <c:v>0.45900000000000002</c:v>
                </c:pt>
                <c:pt idx="5">
                  <c:v>0.42699999999999999</c:v>
                </c:pt>
                <c:pt idx="6">
                  <c:v>0.38700000000000001</c:v>
                </c:pt>
                <c:pt idx="7">
                  <c:v>0.40200000000000002</c:v>
                </c:pt>
                <c:pt idx="8">
                  <c:v>0.37</c:v>
                </c:pt>
                <c:pt idx="9">
                  <c:v>0.42399999999999999</c:v>
                </c:pt>
                <c:pt idx="10">
                  <c:v>0.41899999999999998</c:v>
                </c:pt>
                <c:pt idx="11">
                  <c:v>0.39300000000000002</c:v>
                </c:pt>
                <c:pt idx="12">
                  <c:v>0.40699999999999997</c:v>
                </c:pt>
                <c:pt idx="13">
                  <c:v>0.37</c:v>
                </c:pt>
                <c:pt idx="14">
                  <c:v>0.47</c:v>
                </c:pt>
                <c:pt idx="15">
                  <c:v>0.40400000000000003</c:v>
                </c:pt>
                <c:pt idx="16">
                  <c:v>0.38500000000000001</c:v>
                </c:pt>
                <c:pt idx="17">
                  <c:v>0.40600000000000003</c:v>
                </c:pt>
                <c:pt idx="18">
                  <c:v>0.4</c:v>
                </c:pt>
                <c:pt idx="19">
                  <c:v>0.38400000000000001</c:v>
                </c:pt>
                <c:pt idx="20">
                  <c:v>0.41499999999999998</c:v>
                </c:pt>
              </c:numCache>
            </c:numRef>
          </c:val>
        </c:ser>
        <c:ser>
          <c:idx val="3"/>
          <c:order val="3"/>
          <c:tx>
            <c:strRef>
              <c:f>'1'!$O$44</c:f>
              <c:strCache>
                <c:ptCount val="1"/>
                <c:pt idx="0">
                  <c:v>Soha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7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9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5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6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002060"/>
              </a:solidFill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hu-HU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'1'!$J$45:$K$65</c:f>
              <c:multiLvlStrCache>
                <c:ptCount val="21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Maximum nyolc általános</c:v>
                  </c:pt>
                  <c:pt idx="9">
                    <c:v>Szakmunkásképző, szakiskola</c:v>
                  </c:pt>
                  <c:pt idx="10">
                    <c:v>Gimnázium, szakközépiskola</c:v>
                  </c:pt>
                  <c:pt idx="11">
                    <c:v>Felsőfokú szakképzés</c:v>
                  </c:pt>
                  <c:pt idx="12">
                    <c:v>Főiskola</c:v>
                  </c:pt>
                  <c:pt idx="13">
                    <c:v>Egyetem vagy magasabb végzettség</c:v>
                  </c:pt>
                  <c:pt idx="14">
                    <c:v>Rossz anyagi helyzetben élnek</c:v>
                  </c:pt>
                  <c:pt idx="15">
                    <c:v>Közepes</c:v>
                  </c:pt>
                  <c:pt idx="16">
                    <c:v>Jó anyagi helyzetben</c:v>
                  </c:pt>
                  <c:pt idx="17">
                    <c:v>Budapest</c:v>
                  </c:pt>
                  <c:pt idx="18">
                    <c:v>Megyeszékhely</c:v>
                  </c:pt>
                  <c:pt idx="19">
                    <c:v>Egyéb város</c:v>
                  </c:pt>
                  <c:pt idx="20">
                    <c:v>Község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4">
                    <c:v>anyagi helyzet</c:v>
                  </c:pt>
                  <c:pt idx="17">
                    <c:v>település- típus</c:v>
                  </c:pt>
                </c:lvl>
              </c:multiLvlStrCache>
            </c:multiLvlStrRef>
          </c:cat>
          <c:val>
            <c:numRef>
              <c:f>'1'!$O$45:$O$65</c:f>
              <c:numCache>
                <c:formatCode>0.0%</c:formatCode>
                <c:ptCount val="21"/>
                <c:pt idx="0">
                  <c:v>0.19700000000000001</c:v>
                </c:pt>
                <c:pt idx="1">
                  <c:v>0.12</c:v>
                </c:pt>
                <c:pt idx="2">
                  <c:v>0.26300000000000001</c:v>
                </c:pt>
                <c:pt idx="3">
                  <c:v>0.29299999999999998</c:v>
                </c:pt>
                <c:pt idx="4">
                  <c:v>0.17299999999999999</c:v>
                </c:pt>
                <c:pt idx="5">
                  <c:v>0.183</c:v>
                </c:pt>
                <c:pt idx="6">
                  <c:v>0.19800000000000001</c:v>
                </c:pt>
                <c:pt idx="7">
                  <c:v>0.158</c:v>
                </c:pt>
                <c:pt idx="8">
                  <c:v>0.315</c:v>
                </c:pt>
                <c:pt idx="9">
                  <c:v>0.17799999999999999</c:v>
                </c:pt>
                <c:pt idx="10">
                  <c:v>0.14299999999999999</c:v>
                </c:pt>
                <c:pt idx="11">
                  <c:v>0.17899999999999999</c:v>
                </c:pt>
                <c:pt idx="12">
                  <c:v>0.113</c:v>
                </c:pt>
                <c:pt idx="13">
                  <c:v>0.13700000000000001</c:v>
                </c:pt>
                <c:pt idx="14">
                  <c:v>0.188</c:v>
                </c:pt>
                <c:pt idx="15">
                  <c:v>0.25</c:v>
                </c:pt>
                <c:pt idx="16">
                  <c:v>0.153</c:v>
                </c:pt>
                <c:pt idx="17">
                  <c:v>0.151</c:v>
                </c:pt>
                <c:pt idx="18">
                  <c:v>0.13800000000000001</c:v>
                </c:pt>
                <c:pt idx="19">
                  <c:v>0.22700000000000001</c:v>
                </c:pt>
                <c:pt idx="20">
                  <c:v>0.23300000000000001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92626432"/>
        <c:axId val="74506240"/>
      </c:barChart>
      <c:catAx>
        <c:axId val="926264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745062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4506240"/>
        <c:scaling>
          <c:orientation val="minMax"/>
          <c:max val="1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hu-HU"/>
          </a:p>
        </c:txPr>
        <c:crossAx val="92626432"/>
        <c:crosses val="max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7.30395662807034E-3"/>
          <c:y val="0.92404964539007095"/>
          <c:w val="0.99269609929077995"/>
          <c:h val="7.5950354609929105E-2"/>
        </c:manualLayout>
      </c:layout>
      <c:overlay val="0"/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 panose="020B0604020202020204" pitchFamily="34" charset="0"/>
          <a:ea typeface="Arial"/>
          <a:cs typeface="Arial" panose="020B0604020202020204" pitchFamily="34" charset="0"/>
        </a:defRPr>
      </a:pPr>
      <a:endParaRPr lang="hu-HU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696091675011601"/>
          <c:y val="6.2280741754065998E-2"/>
          <c:w val="0.86887404058719797"/>
          <c:h val="0.92928123575011401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4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5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9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10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5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6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9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30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1"/>
            <c:invertIfNegative val="0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'11'!$J$45:$K$76</c:f>
              <c:multiLvlStrCache>
                <c:ptCount val="32"/>
                <c:lvl>
                  <c:pt idx="0">
                    <c:v>Átlag</c:v>
                  </c:pt>
                  <c:pt idx="1">
                    <c:v>18-29 éves</c:v>
                  </c:pt>
                  <c:pt idx="2">
                    <c:v>30-39 éves</c:v>
                  </c:pt>
                  <c:pt idx="3">
                    <c:v>40-49 éves</c:v>
                  </c:pt>
                  <c:pt idx="4">
                    <c:v>50-59 éves</c:v>
                  </c:pt>
                  <c:pt idx="5">
                    <c:v>60+ éves</c:v>
                  </c:pt>
                  <c:pt idx="6">
                    <c:v>Nyolc általános vagy alacsonyabb</c:v>
                  </c:pt>
                  <c:pt idx="7">
                    <c:v>Szakiskola vagy szakmunkásképző</c:v>
                  </c:pt>
                  <c:pt idx="8">
                    <c:v>Középiskolai érettségi</c:v>
                  </c:pt>
                  <c:pt idx="9">
                    <c:v>Főiskolai vagy egyetemi diploma</c:v>
                  </c:pt>
                  <c:pt idx="10">
                    <c:v>Aktívan dolgozik</c:v>
                  </c:pt>
                  <c:pt idx="11">
                    <c:v>Tanuló</c:v>
                  </c:pt>
                  <c:pt idx="12">
                    <c:v>Háztartásbeli /GYES GYED</c:v>
                  </c:pt>
                  <c:pt idx="13">
                    <c:v>Nyugdíjas</c:v>
                  </c:pt>
                  <c:pt idx="14">
                    <c:v>Munkanélküli, vagy segélyből él</c:v>
                  </c:pt>
                  <c:pt idx="15">
                    <c:v>Rossz anyagi helyzetben élnek</c:v>
                  </c:pt>
                  <c:pt idx="16">
                    <c:v>Közepes</c:v>
                  </c:pt>
                  <c:pt idx="17">
                    <c:v>Jó anyagi helyzetben</c:v>
                  </c:pt>
                  <c:pt idx="18">
                    <c:v>Budapest</c:v>
                  </c:pt>
                  <c:pt idx="19">
                    <c:v>Megyeszékhely</c:v>
                  </c:pt>
                  <c:pt idx="20">
                    <c:v>Egyéb város</c:v>
                  </c:pt>
                  <c:pt idx="21">
                    <c:v>Község</c:v>
                  </c:pt>
                  <c:pt idx="22">
                    <c:v>Soha nem néz sporteseményeket és nem követi azokat a sajtóban</c:v>
                  </c:pt>
                  <c:pt idx="23">
                    <c:v>Ritkán néz sport híreket vagy eseményeket</c:v>
                  </c:pt>
                  <c:pt idx="24">
                    <c:v>Gyakran nézi a sporthíreket vagy látogat ki programokra</c:v>
                  </c:pt>
                  <c:pt idx="25">
                    <c:v>Rendszeresen követi a sporteseményeket (személyesen és a hírekben is)</c:v>
                  </c:pt>
                  <c:pt idx="26">
                    <c:v>Egyáltalán nem követi a nyári olimpiai játékokat</c:v>
                  </c:pt>
                  <c:pt idx="27">
                    <c:v>Ritkán, elvétve követi</c:v>
                  </c:pt>
                  <c:pt idx="28">
                    <c:v>Gyakran követi</c:v>
                  </c:pt>
                  <c:pt idx="29">
                    <c:v>Rendszeresen követi</c:v>
                  </c:pt>
                  <c:pt idx="30">
                    <c:v>Támogatja Budapest olimpia pályázatát</c:v>
                  </c:pt>
                  <c:pt idx="31">
                    <c:v>Nem támogatja</c:v>
                  </c:pt>
                </c:lvl>
                <c:lvl>
                  <c:pt idx="1">
                    <c:v>életkor</c:v>
                  </c:pt>
                  <c:pt idx="6">
                    <c:v>iskolai végzettség</c:v>
                  </c:pt>
                  <c:pt idx="10">
                    <c:v>gazdasági aktivitás</c:v>
                  </c:pt>
                  <c:pt idx="15">
                    <c:v>anyagi helyzet</c:v>
                  </c:pt>
                  <c:pt idx="18">
                    <c:v>település- típus</c:v>
                  </c:pt>
                  <c:pt idx="22">
                    <c:v>.</c:v>
                  </c:pt>
                  <c:pt idx="26">
                    <c:v>.</c:v>
                  </c:pt>
                  <c:pt idx="30">
                    <c:v>.</c:v>
                  </c:pt>
                </c:lvl>
              </c:multiLvlStrCache>
            </c:multiLvlStrRef>
          </c:cat>
          <c:val>
            <c:numRef>
              <c:f>'11'!$L$45:$L$76</c:f>
              <c:numCache>
                <c:formatCode>General</c:formatCode>
                <c:ptCount val="32"/>
                <c:pt idx="0">
                  <c:v>2.3199999999999981</c:v>
                </c:pt>
                <c:pt idx="1">
                  <c:v>2</c:v>
                </c:pt>
                <c:pt idx="2">
                  <c:v>2.27</c:v>
                </c:pt>
                <c:pt idx="3">
                  <c:v>2.33</c:v>
                </c:pt>
                <c:pt idx="4">
                  <c:v>2.37</c:v>
                </c:pt>
                <c:pt idx="5">
                  <c:v>2.5099999999999998</c:v>
                </c:pt>
                <c:pt idx="6">
                  <c:v>2.4500000000000002</c:v>
                </c:pt>
                <c:pt idx="7">
                  <c:v>2.33</c:v>
                </c:pt>
                <c:pt idx="8">
                  <c:v>2.27</c:v>
                </c:pt>
                <c:pt idx="9">
                  <c:v>2.19</c:v>
                </c:pt>
                <c:pt idx="10">
                  <c:v>2.29</c:v>
                </c:pt>
                <c:pt idx="11">
                  <c:v>1.96</c:v>
                </c:pt>
                <c:pt idx="12">
                  <c:v>2.4700000000000002</c:v>
                </c:pt>
                <c:pt idx="13">
                  <c:v>2.4700000000000002</c:v>
                </c:pt>
                <c:pt idx="14">
                  <c:v>2.0299999999999998</c:v>
                </c:pt>
                <c:pt idx="15">
                  <c:v>2.2000000000000002</c:v>
                </c:pt>
                <c:pt idx="16">
                  <c:v>2.2000000000000002</c:v>
                </c:pt>
                <c:pt idx="17">
                  <c:v>2.4500000000000002</c:v>
                </c:pt>
                <c:pt idx="18">
                  <c:v>2.15</c:v>
                </c:pt>
                <c:pt idx="19">
                  <c:v>2.2000000000000002</c:v>
                </c:pt>
                <c:pt idx="20">
                  <c:v>2.31</c:v>
                </c:pt>
                <c:pt idx="21">
                  <c:v>2.5099999999999998</c:v>
                </c:pt>
                <c:pt idx="22">
                  <c:v>2.02</c:v>
                </c:pt>
                <c:pt idx="23">
                  <c:v>2.2799999999999998</c:v>
                </c:pt>
                <c:pt idx="24">
                  <c:v>2.37</c:v>
                </c:pt>
                <c:pt idx="25">
                  <c:v>2.5299999999999998</c:v>
                </c:pt>
                <c:pt idx="26">
                  <c:v>2</c:v>
                </c:pt>
                <c:pt idx="27">
                  <c:v>2.2599999999999998</c:v>
                </c:pt>
                <c:pt idx="28">
                  <c:v>2.39</c:v>
                </c:pt>
                <c:pt idx="29">
                  <c:v>2.46</c:v>
                </c:pt>
                <c:pt idx="30">
                  <c:v>2.66</c:v>
                </c:pt>
                <c:pt idx="31">
                  <c:v>1.84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100449280"/>
        <c:axId val="80319552"/>
      </c:barChart>
      <c:catAx>
        <c:axId val="100449280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80319552"/>
        <c:crosses val="autoZero"/>
        <c:auto val="1"/>
        <c:lblAlgn val="ctr"/>
        <c:lblOffset val="100"/>
        <c:tickLblSkip val="1"/>
        <c:noMultiLvlLbl val="0"/>
      </c:catAx>
      <c:valAx>
        <c:axId val="80319552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00449280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Ön szerint büszke lehet a főváros és az ország arra, hogy pályáz egy ilyen nagy esemény megrendezésére már az eredménytől függetlenül is? (%)</a:t>
            </a:r>
          </a:p>
        </c:rich>
      </c:tx>
      <c:layout>
        <c:manualLayout>
          <c:xMode val="edge"/>
          <c:yMode val="edge"/>
          <c:x val="0.126851666666667"/>
          <c:y val="2.0127941176470598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703777777777802E-2"/>
          <c:y val="0.233332026143791"/>
          <c:w val="0.861893111111111"/>
          <c:h val="0.49492990196078401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558ED5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'12'!$B$3:$B$7</c:f>
              <c:strCache>
                <c:ptCount val="5"/>
                <c:pt idx="0">
                  <c:v>Egyáltalán nem</c:v>
                </c:pt>
                <c:pt idx="1">
                  <c:v>Inkább nem</c:v>
                </c:pt>
                <c:pt idx="2">
                  <c:v>Inkább igen</c:v>
                </c:pt>
                <c:pt idx="3">
                  <c:v>Nagyon büszke lehet rá</c:v>
                </c:pt>
                <c:pt idx="4">
                  <c:v>Nem tudja/Nem válaszol</c:v>
                </c:pt>
              </c:strCache>
            </c:strRef>
          </c:cat>
          <c:val>
            <c:numRef>
              <c:f>'12'!$E$3:$E$7</c:f>
              <c:numCache>
                <c:formatCode>###0.0</c:formatCode>
                <c:ptCount val="5"/>
                <c:pt idx="0">
                  <c:v>8.1</c:v>
                </c:pt>
                <c:pt idx="1">
                  <c:v>14.1</c:v>
                </c:pt>
                <c:pt idx="2">
                  <c:v>40.299999999999997</c:v>
                </c:pt>
                <c:pt idx="3">
                  <c:v>34.700000000000003</c:v>
                </c:pt>
                <c:pt idx="4">
                  <c:v>2.8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0682223038550205"/>
          <c:w val="0.98099800968987705"/>
          <c:h val="0.18374662599223801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696091675011601"/>
          <c:y val="6.2280741754065998E-2"/>
          <c:w val="0.86887404058719797"/>
          <c:h val="0.92928123575011401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4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5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9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10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5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6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9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30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1"/>
            <c:invertIfNegative val="0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'12'!$K$53:$L$74</c:f>
              <c:multiLvlStrCache>
                <c:ptCount val="22"/>
                <c:lvl>
                  <c:pt idx="0">
                    <c:v>Átlag</c:v>
                  </c:pt>
                  <c:pt idx="1">
                    <c:v>18-29 éves</c:v>
                  </c:pt>
                  <c:pt idx="2">
                    <c:v>30-39 éves</c:v>
                  </c:pt>
                  <c:pt idx="3">
                    <c:v>40-49 éves</c:v>
                  </c:pt>
                  <c:pt idx="4">
                    <c:v>50-59 éves</c:v>
                  </c:pt>
                  <c:pt idx="5">
                    <c:v>60+ éves</c:v>
                  </c:pt>
                  <c:pt idx="6">
                    <c:v>Nyolc általános vagy alacsonyabb</c:v>
                  </c:pt>
                  <c:pt idx="7">
                    <c:v>Szakiskola vagy szakmunkásképző</c:v>
                  </c:pt>
                  <c:pt idx="8">
                    <c:v>Középiskolai érettségi</c:v>
                  </c:pt>
                  <c:pt idx="9">
                    <c:v>Főiskolai vagy egyetemi diploma</c:v>
                  </c:pt>
                  <c:pt idx="10">
                    <c:v>Aktívan dolgozik</c:v>
                  </c:pt>
                  <c:pt idx="11">
                    <c:v>Tanuló</c:v>
                  </c:pt>
                  <c:pt idx="12">
                    <c:v>Háztartásbeli /GYES GYED</c:v>
                  </c:pt>
                  <c:pt idx="13">
                    <c:v>Nyugdíjas</c:v>
                  </c:pt>
                  <c:pt idx="14">
                    <c:v>Munkanélküli, vagy segélyből él</c:v>
                  </c:pt>
                  <c:pt idx="15">
                    <c:v>Rossz anyagi helyzetben élnek</c:v>
                  </c:pt>
                  <c:pt idx="16">
                    <c:v>Közepes</c:v>
                  </c:pt>
                  <c:pt idx="17">
                    <c:v>Jó anyagi helyzetben</c:v>
                  </c:pt>
                  <c:pt idx="18">
                    <c:v>Budapest</c:v>
                  </c:pt>
                  <c:pt idx="19">
                    <c:v>Megyeszékhely</c:v>
                  </c:pt>
                  <c:pt idx="20">
                    <c:v>Egyéb város</c:v>
                  </c:pt>
                  <c:pt idx="21">
                    <c:v>Község</c:v>
                  </c:pt>
                </c:lvl>
                <c:lvl>
                  <c:pt idx="1">
                    <c:v>életkor</c:v>
                  </c:pt>
                  <c:pt idx="6">
                    <c:v>iskolai végzettség</c:v>
                  </c:pt>
                  <c:pt idx="10">
                    <c:v>gazdasági aktivitás</c:v>
                  </c:pt>
                  <c:pt idx="15">
                    <c:v>anyagi helyzet</c:v>
                  </c:pt>
                  <c:pt idx="18">
                    <c:v>településtípus</c:v>
                  </c:pt>
                </c:lvl>
              </c:multiLvlStrCache>
            </c:multiLvlStrRef>
          </c:cat>
          <c:val>
            <c:numRef>
              <c:f>'12'!$M$53:$M$74</c:f>
              <c:numCache>
                <c:formatCode>General</c:formatCode>
                <c:ptCount val="22"/>
                <c:pt idx="0">
                  <c:v>3.05</c:v>
                </c:pt>
                <c:pt idx="1">
                  <c:v>2.95</c:v>
                </c:pt>
                <c:pt idx="2">
                  <c:v>2.95</c:v>
                </c:pt>
                <c:pt idx="3">
                  <c:v>2.94</c:v>
                </c:pt>
                <c:pt idx="4">
                  <c:v>3.07</c:v>
                </c:pt>
                <c:pt idx="5">
                  <c:v>3.21</c:v>
                </c:pt>
                <c:pt idx="6">
                  <c:v>3.24</c:v>
                </c:pt>
                <c:pt idx="7">
                  <c:v>3.04</c:v>
                </c:pt>
                <c:pt idx="8">
                  <c:v>2.95</c:v>
                </c:pt>
                <c:pt idx="9">
                  <c:v>2.91</c:v>
                </c:pt>
                <c:pt idx="10">
                  <c:v>2.97</c:v>
                </c:pt>
                <c:pt idx="11">
                  <c:v>3.09</c:v>
                </c:pt>
                <c:pt idx="12">
                  <c:v>2.93</c:v>
                </c:pt>
                <c:pt idx="13">
                  <c:v>3.19</c:v>
                </c:pt>
                <c:pt idx="14">
                  <c:v>2.8</c:v>
                </c:pt>
                <c:pt idx="15">
                  <c:v>2.79</c:v>
                </c:pt>
                <c:pt idx="16">
                  <c:v>2.96</c:v>
                </c:pt>
                <c:pt idx="17">
                  <c:v>3.18</c:v>
                </c:pt>
                <c:pt idx="18">
                  <c:v>2.82</c:v>
                </c:pt>
                <c:pt idx="19">
                  <c:v>2.89</c:v>
                </c:pt>
                <c:pt idx="20">
                  <c:v>3.1</c:v>
                </c:pt>
                <c:pt idx="21">
                  <c:v>3.23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92950016"/>
        <c:axId val="89122496"/>
      </c:barChart>
      <c:catAx>
        <c:axId val="92950016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89122496"/>
        <c:crosses val="autoZero"/>
        <c:auto val="1"/>
        <c:lblAlgn val="ctr"/>
        <c:lblOffset val="100"/>
        <c:tickLblSkip val="1"/>
        <c:noMultiLvlLbl val="0"/>
      </c:catAx>
      <c:valAx>
        <c:axId val="89122496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92950016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696091675011601"/>
          <c:y val="6.2280741754065998E-2"/>
          <c:w val="0.86887404058719797"/>
          <c:h val="0.92928123575011401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4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5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9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10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5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6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9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30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1"/>
            <c:invertIfNegative val="0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'12'!$K$76:$L$93</c:f>
              <c:multiLvlStrCache>
                <c:ptCount val="18"/>
                <c:lvl>
                  <c:pt idx="0">
                    <c:v>Átlag</c:v>
                  </c:pt>
                  <c:pt idx="1">
                    <c:v>Soha nem néz sporteseményeket és nem követi azokat a sajtóban</c:v>
                  </c:pt>
                  <c:pt idx="2">
                    <c:v>Ritkán néz sport híreket vagy eseményeket</c:v>
                  </c:pt>
                  <c:pt idx="3">
                    <c:v>Gyakran nézi a sporthíreket vagy látogat ki programokra</c:v>
                  </c:pt>
                  <c:pt idx="4">
                    <c:v>Rendszeresen követi a sporteseményeket (személyesen és a hírekben is)</c:v>
                  </c:pt>
                  <c:pt idx="5">
                    <c:v>Televízióban néz elsősorban sporteseményeket</c:v>
                  </c:pt>
                  <c:pt idx="6">
                    <c:v>Interneten</c:v>
                  </c:pt>
                  <c:pt idx="7">
                    <c:v>Élőben a sporteseményen</c:v>
                  </c:pt>
                  <c:pt idx="8">
                    <c:v>Egyéb (pl. kivetítőn, rádióban)</c:v>
                  </c:pt>
                  <c:pt idx="9">
                    <c:v>Sehol</c:v>
                  </c:pt>
                  <c:pt idx="10">
                    <c:v>Egyáltalán nem követi a nyári olimpiai játékokat</c:v>
                  </c:pt>
                  <c:pt idx="11">
                    <c:v>Ritkán, elvétve követi</c:v>
                  </c:pt>
                  <c:pt idx="12">
                    <c:v>Gyakran követi</c:v>
                  </c:pt>
                  <c:pt idx="13">
                    <c:v>Rendszeresen követi</c:v>
                  </c:pt>
                  <c:pt idx="14">
                    <c:v>Egyáltalán nem valószínű, hogy Budapest nyer</c:v>
                  </c:pt>
                  <c:pt idx="15">
                    <c:v>Inkább nem</c:v>
                  </c:pt>
                  <c:pt idx="16">
                    <c:v>Inkább igen</c:v>
                  </c:pt>
                  <c:pt idx="17">
                    <c:v>Nagyon valószínűnek tartom</c:v>
                  </c:pt>
                </c:lvl>
                <c:lvl>
                  <c:pt idx="1">
                    <c:v>.</c:v>
                  </c:pt>
                  <c:pt idx="5">
                    <c:v>.</c:v>
                  </c:pt>
                  <c:pt idx="10">
                    <c:v>.</c:v>
                  </c:pt>
                  <c:pt idx="14">
                    <c:v>.</c:v>
                  </c:pt>
                </c:lvl>
              </c:multiLvlStrCache>
            </c:multiLvlStrRef>
          </c:cat>
          <c:val>
            <c:numRef>
              <c:f>'12'!$M$76:$M$93</c:f>
              <c:numCache>
                <c:formatCode>General</c:formatCode>
                <c:ptCount val="18"/>
                <c:pt idx="0">
                  <c:v>3.05</c:v>
                </c:pt>
                <c:pt idx="1">
                  <c:v>2.87</c:v>
                </c:pt>
                <c:pt idx="2">
                  <c:v>2.82</c:v>
                </c:pt>
                <c:pt idx="3">
                  <c:v>3.12</c:v>
                </c:pt>
                <c:pt idx="4">
                  <c:v>3.18</c:v>
                </c:pt>
                <c:pt idx="5">
                  <c:v>3.1</c:v>
                </c:pt>
                <c:pt idx="6">
                  <c:v>2.85</c:v>
                </c:pt>
                <c:pt idx="7">
                  <c:v>3.15</c:v>
                </c:pt>
                <c:pt idx="8">
                  <c:v>2.95</c:v>
                </c:pt>
                <c:pt idx="9">
                  <c:v>2.68</c:v>
                </c:pt>
                <c:pt idx="10">
                  <c:v>2.96</c:v>
                </c:pt>
                <c:pt idx="11">
                  <c:v>2.87</c:v>
                </c:pt>
                <c:pt idx="12">
                  <c:v>3.05</c:v>
                </c:pt>
                <c:pt idx="13">
                  <c:v>3.29</c:v>
                </c:pt>
                <c:pt idx="14">
                  <c:v>2.35</c:v>
                </c:pt>
                <c:pt idx="15">
                  <c:v>2.89</c:v>
                </c:pt>
                <c:pt idx="16">
                  <c:v>3.49</c:v>
                </c:pt>
                <c:pt idx="17">
                  <c:v>3.64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100982272"/>
        <c:axId val="89124800"/>
      </c:barChart>
      <c:catAx>
        <c:axId val="100982272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89124800"/>
        <c:crosses val="autoZero"/>
        <c:auto val="1"/>
        <c:lblAlgn val="ctr"/>
        <c:lblOffset val="100"/>
        <c:tickLblSkip val="1"/>
        <c:noMultiLvlLbl val="0"/>
      </c:catAx>
      <c:valAx>
        <c:axId val="89124800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00982272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Milyen hatással lenne Önre, ha Budapest nyerné el a rendezés jogát? (%)</a:t>
            </a:r>
          </a:p>
        </c:rich>
      </c:tx>
      <c:layout>
        <c:manualLayout>
          <c:xMode val="edge"/>
          <c:yMode val="edge"/>
          <c:x val="0.126851666666667"/>
          <c:y val="2.0127941176470598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703777777777802E-2"/>
          <c:y val="0.233332026143791"/>
          <c:w val="0.861893111111111"/>
          <c:h val="0.49492990196078401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558ED5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'13'!$B$3:$B$7</c:f>
              <c:strCache>
                <c:ptCount val="5"/>
                <c:pt idx="0">
                  <c:v>Semmilyen hatással nem lenne rám</c:v>
                </c:pt>
                <c:pt idx="1">
                  <c:v>Alig lenne rám hatással</c:v>
                </c:pt>
                <c:pt idx="2">
                  <c:v>Kis büszkeséggel töltene el</c:v>
                </c:pt>
                <c:pt idx="3">
                  <c:v>Nagy büszkeséggel töltene el</c:v>
                </c:pt>
                <c:pt idx="4">
                  <c:v>Nem tudja/Nem válaszol</c:v>
                </c:pt>
              </c:strCache>
            </c:strRef>
          </c:cat>
          <c:val>
            <c:numRef>
              <c:f>'13'!$E$3:$E$7</c:f>
              <c:numCache>
                <c:formatCode>###0.0</c:formatCode>
                <c:ptCount val="5"/>
                <c:pt idx="0">
                  <c:v>14.7</c:v>
                </c:pt>
                <c:pt idx="1">
                  <c:v>14.8</c:v>
                </c:pt>
                <c:pt idx="2">
                  <c:v>29.2</c:v>
                </c:pt>
                <c:pt idx="3">
                  <c:v>39.1</c:v>
                </c:pt>
                <c:pt idx="4">
                  <c:v>2.2999999999999998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0682223038550205"/>
          <c:w val="0.98099800968987705"/>
          <c:h val="0.18374662599223801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696091675011601"/>
          <c:y val="6.2280741754065998E-2"/>
          <c:w val="0.86887404058719797"/>
          <c:h val="0.92928123575011401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4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5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9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0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5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6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9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30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1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2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3"/>
            <c:invertIfNegative val="0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'13'!$K$44:$L$77</c:f>
              <c:multiLvlStrCache>
                <c:ptCount val="34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Aktívan dolgozik</c:v>
                  </c:pt>
                  <c:pt idx="9">
                    <c:v>Tanuló</c:v>
                  </c:pt>
                  <c:pt idx="10">
                    <c:v>Háztartásbeli /GYES GYED</c:v>
                  </c:pt>
                  <c:pt idx="11">
                    <c:v>Nyugdíjas</c:v>
                  </c:pt>
                  <c:pt idx="12">
                    <c:v>Munkanélküli, vagy segélyből él</c:v>
                  </c:pt>
                  <c:pt idx="13">
                    <c:v>Budapest</c:v>
                  </c:pt>
                  <c:pt idx="14">
                    <c:v>Megyeszékhely</c:v>
                  </c:pt>
                  <c:pt idx="15">
                    <c:v>Egyéb város</c:v>
                  </c:pt>
                  <c:pt idx="16">
                    <c:v>Község</c:v>
                  </c:pt>
                  <c:pt idx="17">
                    <c:v>Soha nem néz sporteseményeket és nem követi azokat a sajtóban</c:v>
                  </c:pt>
                  <c:pt idx="18">
                    <c:v>Ritkán néz sport híreket vagy eseményeket</c:v>
                  </c:pt>
                  <c:pt idx="19">
                    <c:v>Gyakran nézi a sporthíreket vagy látogat ki programokra</c:v>
                  </c:pt>
                  <c:pt idx="20">
                    <c:v>Rendszeresen követi a sporteseményeket (személyesen és a hírekben is)</c:v>
                  </c:pt>
                  <c:pt idx="21">
                    <c:v>Televízióban néz elsősorban sporteseményeket</c:v>
                  </c:pt>
                  <c:pt idx="22">
                    <c:v>Interneten</c:v>
                  </c:pt>
                  <c:pt idx="23">
                    <c:v>Élőben a sporteseményen</c:v>
                  </c:pt>
                  <c:pt idx="24">
                    <c:v>Egyéb (pl. kivetítőn, rádióban)</c:v>
                  </c:pt>
                  <c:pt idx="25">
                    <c:v>Sehol</c:v>
                  </c:pt>
                  <c:pt idx="26">
                    <c:v>Egyáltalán nem követi a nyári olimpiai játékokat</c:v>
                  </c:pt>
                  <c:pt idx="27">
                    <c:v>Ritkán, elvétve követi</c:v>
                  </c:pt>
                  <c:pt idx="28">
                    <c:v>Gyakran követi</c:v>
                  </c:pt>
                  <c:pt idx="29">
                    <c:v>Rendszeresen követi</c:v>
                  </c:pt>
                  <c:pt idx="30">
                    <c:v>Egyáltalán nem valószínű, hogy Budapest nyer</c:v>
                  </c:pt>
                  <c:pt idx="31">
                    <c:v>Inkább nem</c:v>
                  </c:pt>
                  <c:pt idx="32">
                    <c:v>Inkább igen</c:v>
                  </c:pt>
                  <c:pt idx="33">
                    <c:v>Nagyon valószínűnek tartom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gazdasági aktivitás</c:v>
                  </c:pt>
                  <c:pt idx="13">
                    <c:v>település- típus</c:v>
                  </c:pt>
                  <c:pt idx="17">
                    <c:v>.</c:v>
                  </c:pt>
                  <c:pt idx="21">
                    <c:v>.</c:v>
                  </c:pt>
                  <c:pt idx="26">
                    <c:v>.</c:v>
                  </c:pt>
                  <c:pt idx="30">
                    <c:v>.</c:v>
                  </c:pt>
                </c:lvl>
              </c:multiLvlStrCache>
            </c:multiLvlStrRef>
          </c:cat>
          <c:val>
            <c:numRef>
              <c:f>'13'!$M$44:$M$77</c:f>
              <c:numCache>
                <c:formatCode>General</c:formatCode>
                <c:ptCount val="34"/>
                <c:pt idx="0">
                  <c:v>2.95</c:v>
                </c:pt>
                <c:pt idx="1">
                  <c:v>3.02</c:v>
                </c:pt>
                <c:pt idx="2">
                  <c:v>2.89</c:v>
                </c:pt>
                <c:pt idx="3">
                  <c:v>2.81</c:v>
                </c:pt>
                <c:pt idx="4">
                  <c:v>2.84</c:v>
                </c:pt>
                <c:pt idx="5">
                  <c:v>2.86</c:v>
                </c:pt>
                <c:pt idx="6">
                  <c:v>2.97</c:v>
                </c:pt>
                <c:pt idx="7">
                  <c:v>3.15</c:v>
                </c:pt>
                <c:pt idx="8">
                  <c:v>2.88</c:v>
                </c:pt>
                <c:pt idx="9">
                  <c:v>3.04</c:v>
                </c:pt>
                <c:pt idx="10">
                  <c:v>2.68</c:v>
                </c:pt>
                <c:pt idx="11">
                  <c:v>3.12</c:v>
                </c:pt>
                <c:pt idx="12">
                  <c:v>2.5099999999999998</c:v>
                </c:pt>
                <c:pt idx="13">
                  <c:v>2.83</c:v>
                </c:pt>
                <c:pt idx="14">
                  <c:v>2.88</c:v>
                </c:pt>
                <c:pt idx="15">
                  <c:v>3</c:v>
                </c:pt>
                <c:pt idx="16">
                  <c:v>3.01</c:v>
                </c:pt>
                <c:pt idx="17">
                  <c:v>2.4500000000000002</c:v>
                </c:pt>
                <c:pt idx="18">
                  <c:v>2.83</c:v>
                </c:pt>
                <c:pt idx="19">
                  <c:v>3.04</c:v>
                </c:pt>
                <c:pt idx="20">
                  <c:v>3.39</c:v>
                </c:pt>
                <c:pt idx="21">
                  <c:v>3.04</c:v>
                </c:pt>
                <c:pt idx="22">
                  <c:v>2.84</c:v>
                </c:pt>
                <c:pt idx="23">
                  <c:v>3.41</c:v>
                </c:pt>
                <c:pt idx="24">
                  <c:v>2.95</c:v>
                </c:pt>
                <c:pt idx="25">
                  <c:v>2.0499999999999998</c:v>
                </c:pt>
                <c:pt idx="26">
                  <c:v>2.4300000000000002</c:v>
                </c:pt>
                <c:pt idx="27">
                  <c:v>2.65</c:v>
                </c:pt>
                <c:pt idx="28">
                  <c:v>3.15</c:v>
                </c:pt>
                <c:pt idx="29">
                  <c:v>3.38</c:v>
                </c:pt>
                <c:pt idx="30">
                  <c:v>2.2400000000000002</c:v>
                </c:pt>
                <c:pt idx="31">
                  <c:v>2.74</c:v>
                </c:pt>
                <c:pt idx="32">
                  <c:v>3.47</c:v>
                </c:pt>
                <c:pt idx="33">
                  <c:v>3.67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100794368"/>
        <c:axId val="89128256"/>
      </c:barChart>
      <c:catAx>
        <c:axId val="100794368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89128256"/>
        <c:crosses val="autoZero"/>
        <c:auto val="1"/>
        <c:lblAlgn val="ctr"/>
        <c:lblOffset val="100"/>
        <c:tickLblSkip val="1"/>
        <c:noMultiLvlLbl val="0"/>
      </c:catAx>
      <c:valAx>
        <c:axId val="89128256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00794368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Mennyire tartja valószínűnek, hogy kilátogatna személyesen valamilyen sporteseményre, ha Budapesten rendeznének olimpiát? (%)</a:t>
            </a:r>
          </a:p>
        </c:rich>
      </c:tx>
      <c:layout>
        <c:manualLayout>
          <c:xMode val="edge"/>
          <c:yMode val="edge"/>
          <c:x val="0.126851666666667"/>
          <c:y val="2.0127941176470598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703777777777802E-2"/>
          <c:y val="0.233332026143791"/>
          <c:w val="0.861893111111111"/>
          <c:h val="0.49492990196078401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558ED5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'14'!$B$3:$B$7</c:f>
              <c:strCache>
                <c:ptCount val="5"/>
                <c:pt idx="0">
                  <c:v>Egyáltalán nem valószínű</c:v>
                </c:pt>
                <c:pt idx="1">
                  <c:v>Inkább nem</c:v>
                </c:pt>
                <c:pt idx="2">
                  <c:v>Inkább igen</c:v>
                </c:pt>
                <c:pt idx="3">
                  <c:v>Nagyon valószínű</c:v>
                </c:pt>
                <c:pt idx="4">
                  <c:v>Nem tudja/Nem válaszol</c:v>
                </c:pt>
              </c:strCache>
            </c:strRef>
          </c:cat>
          <c:val>
            <c:numRef>
              <c:f>'14'!$E$3:$E$7</c:f>
              <c:numCache>
                <c:formatCode>###0.0</c:formatCode>
                <c:ptCount val="5"/>
                <c:pt idx="0">
                  <c:v>39.6</c:v>
                </c:pt>
                <c:pt idx="1">
                  <c:v>19.100000000000001</c:v>
                </c:pt>
                <c:pt idx="2">
                  <c:v>23.1</c:v>
                </c:pt>
                <c:pt idx="3">
                  <c:v>17</c:v>
                </c:pt>
                <c:pt idx="4" formatCode="0.0">
                  <c:v>1.1000000000000001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0682223038550205"/>
          <c:w val="0.98099800968987705"/>
          <c:h val="0.18374662599223801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696091675011601"/>
          <c:y val="6.2280741754065998E-2"/>
          <c:w val="0.86887404058719797"/>
          <c:h val="0.92928123575011401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4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5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9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0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5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6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29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0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1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2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3"/>
            <c:invertIfNegative val="0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'14'!$K$49:$L$80</c:f>
              <c:multiLvlStrCache>
                <c:ptCount val="32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Aktívan dolgozik</c:v>
                  </c:pt>
                  <c:pt idx="13">
                    <c:v>Tanuló</c:v>
                  </c:pt>
                  <c:pt idx="14">
                    <c:v>Háztartásbeli /GYES GYED</c:v>
                  </c:pt>
                  <c:pt idx="15">
                    <c:v>Nyugdíjas</c:v>
                  </c:pt>
                  <c:pt idx="16">
                    <c:v>Munkanélküli, vagy segélyből él</c:v>
                  </c:pt>
                  <c:pt idx="17">
                    <c:v>Rossz anyagi helyzetben élnek</c:v>
                  </c:pt>
                  <c:pt idx="18">
                    <c:v>Közepes</c:v>
                  </c:pt>
                  <c:pt idx="19">
                    <c:v>Jó anyagi helyzetben</c:v>
                  </c:pt>
                  <c:pt idx="20">
                    <c:v>Budapest</c:v>
                  </c:pt>
                  <c:pt idx="21">
                    <c:v>Megyeszékhely</c:v>
                  </c:pt>
                  <c:pt idx="22">
                    <c:v>Egyéb város</c:v>
                  </c:pt>
                  <c:pt idx="23">
                    <c:v>Község</c:v>
                  </c:pt>
                  <c:pt idx="24">
                    <c:v>Soha nem néz sporteseményeket és nem követi azokat a sajtóban</c:v>
                  </c:pt>
                  <c:pt idx="25">
                    <c:v>Ritkán néz sport híreket vagy eseményeket</c:v>
                  </c:pt>
                  <c:pt idx="26">
                    <c:v>Gyakran nézi a sporthíreket vagy látogat ki programokra</c:v>
                  </c:pt>
                  <c:pt idx="27">
                    <c:v>Rendszeresen követi a sporteseményeket (személyesen és a hírekben is)</c:v>
                  </c:pt>
                  <c:pt idx="28">
                    <c:v>Egyáltalán nem követi a nyári olimpiai játékokat</c:v>
                  </c:pt>
                  <c:pt idx="29">
                    <c:v>Ritkán, elvétve követi</c:v>
                  </c:pt>
                  <c:pt idx="30">
                    <c:v>Gyakran követi</c:v>
                  </c:pt>
                  <c:pt idx="31">
                    <c:v>Rendszeresen követi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gazdasági aktivitás</c:v>
                  </c:pt>
                  <c:pt idx="17">
                    <c:v>anyagi helyzet</c:v>
                  </c:pt>
                  <c:pt idx="20">
                    <c:v>település- típus</c:v>
                  </c:pt>
                  <c:pt idx="24">
                    <c:v>.</c:v>
                  </c:pt>
                  <c:pt idx="28">
                    <c:v>.</c:v>
                  </c:pt>
                </c:lvl>
              </c:multiLvlStrCache>
            </c:multiLvlStrRef>
          </c:cat>
          <c:val>
            <c:numRef>
              <c:f>'14'!$M$49:$M$80</c:f>
              <c:numCache>
                <c:formatCode>General</c:formatCode>
                <c:ptCount val="32"/>
                <c:pt idx="0">
                  <c:v>2.1800000000000002</c:v>
                </c:pt>
                <c:pt idx="1">
                  <c:v>2.39</c:v>
                </c:pt>
                <c:pt idx="2">
                  <c:v>1.99</c:v>
                </c:pt>
                <c:pt idx="3">
                  <c:v>2.37</c:v>
                </c:pt>
                <c:pt idx="4">
                  <c:v>2.39</c:v>
                </c:pt>
                <c:pt idx="5">
                  <c:v>2.19</c:v>
                </c:pt>
                <c:pt idx="6">
                  <c:v>2.11</c:v>
                </c:pt>
                <c:pt idx="7">
                  <c:v>1.95</c:v>
                </c:pt>
                <c:pt idx="8">
                  <c:v>1.85</c:v>
                </c:pt>
                <c:pt idx="9">
                  <c:v>2.1</c:v>
                </c:pt>
                <c:pt idx="10">
                  <c:v>2.31</c:v>
                </c:pt>
                <c:pt idx="11">
                  <c:v>2.5499999999999998</c:v>
                </c:pt>
                <c:pt idx="12">
                  <c:v>2.29</c:v>
                </c:pt>
                <c:pt idx="13">
                  <c:v>2.5499999999999998</c:v>
                </c:pt>
                <c:pt idx="14">
                  <c:v>2.27</c:v>
                </c:pt>
                <c:pt idx="15">
                  <c:v>1.91</c:v>
                </c:pt>
                <c:pt idx="16">
                  <c:v>1.73</c:v>
                </c:pt>
                <c:pt idx="17">
                  <c:v>1.88</c:v>
                </c:pt>
                <c:pt idx="18">
                  <c:v>1.99</c:v>
                </c:pt>
                <c:pt idx="19">
                  <c:v>2.4</c:v>
                </c:pt>
                <c:pt idx="20">
                  <c:v>2.4700000000000002</c:v>
                </c:pt>
                <c:pt idx="21">
                  <c:v>2.34</c:v>
                </c:pt>
                <c:pt idx="22">
                  <c:v>2.02</c:v>
                </c:pt>
                <c:pt idx="23">
                  <c:v>2.0499999999999998</c:v>
                </c:pt>
                <c:pt idx="24">
                  <c:v>1.53</c:v>
                </c:pt>
                <c:pt idx="25">
                  <c:v>2.3199999999999981</c:v>
                </c:pt>
                <c:pt idx="26">
                  <c:v>2.19</c:v>
                </c:pt>
                <c:pt idx="27">
                  <c:v>3.04</c:v>
                </c:pt>
                <c:pt idx="28">
                  <c:v>1.54</c:v>
                </c:pt>
                <c:pt idx="29">
                  <c:v>1.74</c:v>
                </c:pt>
                <c:pt idx="30">
                  <c:v>2.4500000000000002</c:v>
                </c:pt>
                <c:pt idx="31">
                  <c:v>2.79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101457408"/>
        <c:axId val="100543872"/>
      </c:barChart>
      <c:catAx>
        <c:axId val="101457408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00543872"/>
        <c:crosses val="autoZero"/>
        <c:auto val="1"/>
        <c:lblAlgn val="ctr"/>
        <c:lblOffset val="100"/>
        <c:tickLblSkip val="1"/>
        <c:noMultiLvlLbl val="0"/>
      </c:catAx>
      <c:valAx>
        <c:axId val="100543872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01457408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Mennyire ért Ön egyet az alábbi állításokkal? Érdemes olimpiát rendezni Budapesten, mert ... (%)</a:t>
            </a:r>
          </a:p>
        </c:rich>
      </c:tx>
      <c:layout>
        <c:manualLayout>
          <c:xMode val="edge"/>
          <c:yMode val="edge"/>
          <c:x val="0.112077895831207"/>
          <c:y val="5.270168181795890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51461266666666705"/>
          <c:y val="0.18109035947712401"/>
          <c:w val="0.44934844444444499"/>
          <c:h val="0.6673032706510869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'15-25'!$B$1</c:f>
              <c:strCache>
                <c:ptCount val="1"/>
                <c:pt idx="0">
                  <c:v>Egyáltalán nem értek egyet</c:v>
                </c:pt>
              </c:strCache>
            </c:strRef>
          </c:tx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solidFill>
                <a:srgbClr val="002060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hu-H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'15-25'!$A$2:$A$12</c:f>
              <c:strCache>
                <c:ptCount val="11"/>
                <c:pt idx="0">
                  <c:v>Megismertetné a világgal Magyarországot</c:v>
                </c:pt>
                <c:pt idx="1">
                  <c:v>Felpörgetné a turizmust</c:v>
                </c:pt>
                <c:pt idx="2">
                  <c:v>Számos új fejlesztés és beruházás valósulhatna meg</c:v>
                </c:pt>
                <c:pt idx="3">
                  <c:v>Büszkévé tenné a lakosságot, hogy ilyen nagy esemény megrendezésére is képesek vagyunk</c:v>
                </c:pt>
                <c:pt idx="4">
                  <c:v>Számos új munkahelyet teremt</c:v>
                </c:pt>
                <c:pt idx="5">
                  <c:v>Jelentősen hozzájárulna a magyar sport fejlődéséhez</c:v>
                </c:pt>
                <c:pt idx="6">
                  <c:v>Erősítené a magyarok nemzeti érzéseit</c:v>
                </c:pt>
                <c:pt idx="7">
                  <c:v>Nőne a külföldiek befektetési kedve az országba</c:v>
                </c:pt>
                <c:pt idx="8">
                  <c:v>Ki lehetne használni az új stadionok, létesítmények kapacitásait</c:v>
                </c:pt>
                <c:pt idx="9">
                  <c:v>Erősítené a magyar emberek összetartását</c:v>
                </c:pt>
                <c:pt idx="10">
                  <c:v>Nyereséges vállalkozás lehet</c:v>
                </c:pt>
              </c:strCache>
            </c:strRef>
          </c:cat>
          <c:val>
            <c:numRef>
              <c:f>'15-25'!$B$2:$B$12</c:f>
              <c:numCache>
                <c:formatCode>###0.0</c:formatCode>
                <c:ptCount val="11"/>
                <c:pt idx="0">
                  <c:v>2.1</c:v>
                </c:pt>
                <c:pt idx="1">
                  <c:v>4</c:v>
                </c:pt>
                <c:pt idx="2">
                  <c:v>5.7</c:v>
                </c:pt>
                <c:pt idx="3">
                  <c:v>5.9</c:v>
                </c:pt>
                <c:pt idx="4">
                  <c:v>7.1</c:v>
                </c:pt>
                <c:pt idx="5">
                  <c:v>7.5</c:v>
                </c:pt>
                <c:pt idx="6">
                  <c:v>8.6</c:v>
                </c:pt>
                <c:pt idx="7">
                  <c:v>10.199999999999999</c:v>
                </c:pt>
                <c:pt idx="8">
                  <c:v>12.5</c:v>
                </c:pt>
                <c:pt idx="9">
                  <c:v>12.9</c:v>
                </c:pt>
                <c:pt idx="10">
                  <c:v>17.7</c:v>
                </c:pt>
              </c:numCache>
            </c:numRef>
          </c:val>
        </c:ser>
        <c:ser>
          <c:idx val="1"/>
          <c:order val="1"/>
          <c:tx>
            <c:strRef>
              <c:f>'15-25'!$C$1</c:f>
              <c:strCache>
                <c:ptCount val="1"/>
                <c:pt idx="0">
                  <c:v>Inkább nem értek egyet</c:v>
                </c:pt>
              </c:strCache>
            </c:strRef>
          </c:tx>
          <c:spPr>
            <a:solidFill>
              <a:srgbClr val="558ED5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>
                <c:manualLayout>
                  <c:x val="1.5522222222222199E-2"/>
                  <c:y val="5.7511725750279E-3"/>
                </c:manualLayout>
              </c:layout>
              <c:spPr>
                <a:solidFill>
                  <a:schemeClr val="tx2">
                    <a:lumMod val="60000"/>
                    <a:lumOff val="40000"/>
                  </a:schemeClr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hu-H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9.8777777777777805E-3"/>
                  <c:y val="7.6088445638519699E-17"/>
                </c:manualLayout>
              </c:layout>
              <c:spPr>
                <a:solidFill>
                  <a:schemeClr val="tx2">
                    <a:lumMod val="60000"/>
                    <a:lumOff val="40000"/>
                  </a:schemeClr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hu-H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2699999999999901E-2"/>
                  <c:y val="0"/>
                </c:manualLayout>
              </c:layout>
              <c:spPr>
                <a:solidFill>
                  <a:schemeClr val="tx2">
                    <a:lumMod val="60000"/>
                    <a:lumOff val="40000"/>
                  </a:schemeClr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hu-H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'15-25'!$A$2:$A$12</c:f>
              <c:strCache>
                <c:ptCount val="11"/>
                <c:pt idx="0">
                  <c:v>Megismertetné a világgal Magyarországot</c:v>
                </c:pt>
                <c:pt idx="1">
                  <c:v>Felpörgetné a turizmust</c:v>
                </c:pt>
                <c:pt idx="2">
                  <c:v>Számos új fejlesztés és beruházás valósulhatna meg</c:v>
                </c:pt>
                <c:pt idx="3">
                  <c:v>Büszkévé tenné a lakosságot, hogy ilyen nagy esemény megrendezésére is képesek vagyunk</c:v>
                </c:pt>
                <c:pt idx="4">
                  <c:v>Számos új munkahelyet teremt</c:v>
                </c:pt>
                <c:pt idx="5">
                  <c:v>Jelentősen hozzájárulna a magyar sport fejlődéséhez</c:v>
                </c:pt>
                <c:pt idx="6">
                  <c:v>Erősítené a magyarok nemzeti érzéseit</c:v>
                </c:pt>
                <c:pt idx="7">
                  <c:v>Nőne a külföldiek befektetési kedve az országba</c:v>
                </c:pt>
                <c:pt idx="8">
                  <c:v>Ki lehetne használni az új stadionok, létesítmények kapacitásait</c:v>
                </c:pt>
                <c:pt idx="9">
                  <c:v>Erősítené a magyar emberek összetartását</c:v>
                </c:pt>
                <c:pt idx="10">
                  <c:v>Nyereséges vállalkozás lehet</c:v>
                </c:pt>
              </c:strCache>
            </c:strRef>
          </c:cat>
          <c:val>
            <c:numRef>
              <c:f>'15-25'!$C$2:$C$12</c:f>
              <c:numCache>
                <c:formatCode>###0.0</c:formatCode>
                <c:ptCount val="11"/>
                <c:pt idx="0">
                  <c:v>8.9</c:v>
                </c:pt>
                <c:pt idx="1">
                  <c:v>7.8</c:v>
                </c:pt>
                <c:pt idx="2">
                  <c:v>13.1</c:v>
                </c:pt>
                <c:pt idx="3">
                  <c:v>15.4</c:v>
                </c:pt>
                <c:pt idx="4">
                  <c:v>17.399999999999999</c:v>
                </c:pt>
                <c:pt idx="5">
                  <c:v>19.100000000000001</c:v>
                </c:pt>
                <c:pt idx="6">
                  <c:v>18.899999999999999</c:v>
                </c:pt>
                <c:pt idx="7">
                  <c:v>18.399999999999999</c:v>
                </c:pt>
                <c:pt idx="8">
                  <c:v>18</c:v>
                </c:pt>
                <c:pt idx="9">
                  <c:v>24.1</c:v>
                </c:pt>
                <c:pt idx="10">
                  <c:v>22.7</c:v>
                </c:pt>
              </c:numCache>
            </c:numRef>
          </c:val>
        </c:ser>
        <c:ser>
          <c:idx val="2"/>
          <c:order val="2"/>
          <c:tx>
            <c:strRef>
              <c:f>'15-25'!$D$1</c:f>
              <c:strCache>
                <c:ptCount val="1"/>
                <c:pt idx="0">
                  <c:v>Inkább egyetértek</c:v>
                </c:pt>
              </c:strCache>
            </c:strRef>
          </c:tx>
          <c:spPr>
            <a:solidFill>
              <a:srgbClr val="FFFF99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4"/>
              <c:spPr>
                <a:solidFill>
                  <a:srgbClr val="FFFF99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hu-H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'15-25'!$A$2:$A$12</c:f>
              <c:strCache>
                <c:ptCount val="11"/>
                <c:pt idx="0">
                  <c:v>Megismertetné a világgal Magyarországot</c:v>
                </c:pt>
                <c:pt idx="1">
                  <c:v>Felpörgetné a turizmust</c:v>
                </c:pt>
                <c:pt idx="2">
                  <c:v>Számos új fejlesztés és beruházás valósulhatna meg</c:v>
                </c:pt>
                <c:pt idx="3">
                  <c:v>Büszkévé tenné a lakosságot, hogy ilyen nagy esemény megrendezésére is képesek vagyunk</c:v>
                </c:pt>
                <c:pt idx="4">
                  <c:v>Számos új munkahelyet teremt</c:v>
                </c:pt>
                <c:pt idx="5">
                  <c:v>Jelentősen hozzájárulna a magyar sport fejlődéséhez</c:v>
                </c:pt>
                <c:pt idx="6">
                  <c:v>Erősítené a magyarok nemzeti érzéseit</c:v>
                </c:pt>
                <c:pt idx="7">
                  <c:v>Nőne a külföldiek befektetési kedve az országba</c:v>
                </c:pt>
                <c:pt idx="8">
                  <c:v>Ki lehetne használni az új stadionok, létesítmények kapacitásait</c:v>
                </c:pt>
                <c:pt idx="9">
                  <c:v>Erősítené a magyar emberek összetartását</c:v>
                </c:pt>
                <c:pt idx="10">
                  <c:v>Nyereséges vállalkozás lehet</c:v>
                </c:pt>
              </c:strCache>
            </c:strRef>
          </c:cat>
          <c:val>
            <c:numRef>
              <c:f>'15-25'!$D$2:$D$12</c:f>
              <c:numCache>
                <c:formatCode>###0.0</c:formatCode>
                <c:ptCount val="11"/>
                <c:pt idx="0">
                  <c:v>38.4</c:v>
                </c:pt>
                <c:pt idx="1">
                  <c:v>39.299999999999997</c:v>
                </c:pt>
                <c:pt idx="2">
                  <c:v>42</c:v>
                </c:pt>
                <c:pt idx="3">
                  <c:v>38.1</c:v>
                </c:pt>
                <c:pt idx="4">
                  <c:v>37</c:v>
                </c:pt>
                <c:pt idx="5">
                  <c:v>36.9</c:v>
                </c:pt>
                <c:pt idx="6">
                  <c:v>39.1</c:v>
                </c:pt>
                <c:pt idx="7">
                  <c:v>36.1</c:v>
                </c:pt>
                <c:pt idx="8">
                  <c:v>37.1</c:v>
                </c:pt>
                <c:pt idx="9">
                  <c:v>33.700000000000003</c:v>
                </c:pt>
                <c:pt idx="10">
                  <c:v>29.2</c:v>
                </c:pt>
              </c:numCache>
            </c:numRef>
          </c:val>
        </c:ser>
        <c:ser>
          <c:idx val="3"/>
          <c:order val="3"/>
          <c:tx>
            <c:strRef>
              <c:f>'15-25'!$E$1</c:f>
              <c:strCache>
                <c:ptCount val="1"/>
                <c:pt idx="0">
                  <c:v>Teljes mértékben egyetértek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'15-25'!$A$2:$A$12</c:f>
              <c:strCache>
                <c:ptCount val="11"/>
                <c:pt idx="0">
                  <c:v>Megismertetné a világgal Magyarországot</c:v>
                </c:pt>
                <c:pt idx="1">
                  <c:v>Felpörgetné a turizmust</c:v>
                </c:pt>
                <c:pt idx="2">
                  <c:v>Számos új fejlesztés és beruházás valósulhatna meg</c:v>
                </c:pt>
                <c:pt idx="3">
                  <c:v>Büszkévé tenné a lakosságot, hogy ilyen nagy esemény megrendezésére is képesek vagyunk</c:v>
                </c:pt>
                <c:pt idx="4">
                  <c:v>Számos új munkahelyet teremt</c:v>
                </c:pt>
                <c:pt idx="5">
                  <c:v>Jelentősen hozzájárulna a magyar sport fejlődéséhez</c:v>
                </c:pt>
                <c:pt idx="6">
                  <c:v>Erősítené a magyarok nemzeti érzéseit</c:v>
                </c:pt>
                <c:pt idx="7">
                  <c:v>Nőne a külföldiek befektetési kedve az országba</c:v>
                </c:pt>
                <c:pt idx="8">
                  <c:v>Ki lehetne használni az új stadionok, létesítmények kapacitásait</c:v>
                </c:pt>
                <c:pt idx="9">
                  <c:v>Erősítené a magyar emberek összetartását</c:v>
                </c:pt>
                <c:pt idx="10">
                  <c:v>Nyereséges vállalkozás lehet</c:v>
                </c:pt>
              </c:strCache>
            </c:strRef>
          </c:cat>
          <c:val>
            <c:numRef>
              <c:f>'15-25'!$E$2:$E$12</c:f>
              <c:numCache>
                <c:formatCode>###0.0</c:formatCode>
                <c:ptCount val="11"/>
                <c:pt idx="0">
                  <c:v>48.6</c:v>
                </c:pt>
                <c:pt idx="1">
                  <c:v>46.1</c:v>
                </c:pt>
                <c:pt idx="2">
                  <c:v>36.5</c:v>
                </c:pt>
                <c:pt idx="3">
                  <c:v>35.200000000000003</c:v>
                </c:pt>
                <c:pt idx="4">
                  <c:v>36.700000000000003</c:v>
                </c:pt>
                <c:pt idx="5">
                  <c:v>32.200000000000003</c:v>
                </c:pt>
                <c:pt idx="6">
                  <c:v>29.1</c:v>
                </c:pt>
                <c:pt idx="7">
                  <c:v>25.6</c:v>
                </c:pt>
                <c:pt idx="8">
                  <c:v>27.4</c:v>
                </c:pt>
                <c:pt idx="9">
                  <c:v>22.9</c:v>
                </c:pt>
                <c:pt idx="10">
                  <c:v>19.399999999999999</c:v>
                </c:pt>
              </c:numCache>
            </c:numRef>
          </c:val>
        </c:ser>
        <c:ser>
          <c:idx val="4"/>
          <c:order val="4"/>
          <c:tx>
            <c:strRef>
              <c:f>'15-25'!$F$1</c:f>
              <c:strCache>
                <c:ptCount val="1"/>
                <c:pt idx="0">
                  <c:v>Nem tudja / Nem válaszol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6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hu-H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hu-H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'15-25'!$A$2:$A$12</c:f>
              <c:strCache>
                <c:ptCount val="11"/>
                <c:pt idx="0">
                  <c:v>Megismertetné a világgal Magyarországot</c:v>
                </c:pt>
                <c:pt idx="1">
                  <c:v>Felpörgetné a turizmust</c:v>
                </c:pt>
                <c:pt idx="2">
                  <c:v>Számos új fejlesztés és beruházás valósulhatna meg</c:v>
                </c:pt>
                <c:pt idx="3">
                  <c:v>Büszkévé tenné a lakosságot, hogy ilyen nagy esemény megrendezésére is képesek vagyunk</c:v>
                </c:pt>
                <c:pt idx="4">
                  <c:v>Számos új munkahelyet teremt</c:v>
                </c:pt>
                <c:pt idx="5">
                  <c:v>Jelentősen hozzájárulna a magyar sport fejlődéséhez</c:v>
                </c:pt>
                <c:pt idx="6">
                  <c:v>Erősítené a magyarok nemzeti érzéseit</c:v>
                </c:pt>
                <c:pt idx="7">
                  <c:v>Nőne a külföldiek befektetési kedve az országba</c:v>
                </c:pt>
                <c:pt idx="8">
                  <c:v>Ki lehetne használni az új stadionok, létesítmények kapacitásait</c:v>
                </c:pt>
                <c:pt idx="9">
                  <c:v>Erősítené a magyar emberek összetartását</c:v>
                </c:pt>
                <c:pt idx="10">
                  <c:v>Nyereséges vállalkozás lehet</c:v>
                </c:pt>
              </c:strCache>
            </c:strRef>
          </c:cat>
          <c:val>
            <c:numRef>
              <c:f>'15-25'!$F$2:$F$12</c:f>
              <c:numCache>
                <c:formatCode>###0.0</c:formatCode>
                <c:ptCount val="11"/>
                <c:pt idx="0">
                  <c:v>2.1</c:v>
                </c:pt>
                <c:pt idx="1">
                  <c:v>2.8</c:v>
                </c:pt>
                <c:pt idx="2">
                  <c:v>2.6</c:v>
                </c:pt>
                <c:pt idx="3">
                  <c:v>5.4</c:v>
                </c:pt>
                <c:pt idx="4" formatCode="0.0">
                  <c:v>1.7</c:v>
                </c:pt>
                <c:pt idx="5">
                  <c:v>4.3</c:v>
                </c:pt>
                <c:pt idx="6">
                  <c:v>4.3</c:v>
                </c:pt>
                <c:pt idx="7">
                  <c:v>9.7000000000000011</c:v>
                </c:pt>
                <c:pt idx="8">
                  <c:v>5.0999999999999996</c:v>
                </c:pt>
                <c:pt idx="9">
                  <c:v>6.4</c:v>
                </c:pt>
                <c:pt idx="10">
                  <c:v>11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101509632"/>
        <c:axId val="100545024"/>
      </c:barChart>
      <c:catAx>
        <c:axId val="1015096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hu-HU"/>
          </a:p>
        </c:txPr>
        <c:crossAx val="100545024"/>
        <c:crosses val="autoZero"/>
        <c:auto val="1"/>
        <c:lblAlgn val="ctr"/>
        <c:lblOffset val="100"/>
        <c:noMultiLvlLbl val="0"/>
      </c:catAx>
      <c:valAx>
        <c:axId val="100545024"/>
        <c:scaling>
          <c:orientation val="minMax"/>
          <c:max val="100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/>
            </a:pPr>
            <a:endParaRPr lang="hu-HU"/>
          </a:p>
        </c:txPr>
        <c:crossAx val="101509632"/>
        <c:crosses val="max"/>
        <c:crossBetween val="between"/>
        <c:majorUnit val="10"/>
        <c:minorUnit val="5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1.93133333333333E-3"/>
          <c:y val="0.90166491162817697"/>
          <c:w val="0.99206388888888897"/>
          <c:h val="8.7849085608845398E-2"/>
        </c:manualLayout>
      </c:layout>
      <c:overlay val="0"/>
      <c:txPr>
        <a:bodyPr/>
        <a:lstStyle/>
        <a:p>
          <a:pPr>
            <a:defRPr sz="1200"/>
          </a:pPr>
          <a:endParaRPr lang="hu-HU"/>
        </a:p>
      </c:txPr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696091675011601"/>
          <c:y val="6.2280741754065998E-2"/>
          <c:w val="0.86887404058719797"/>
          <c:h val="0.92928123575011401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4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5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9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10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5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6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29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0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1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2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3"/>
            <c:invertIfNegative val="0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'15-25'!$K$49:$L$70</c:f>
              <c:multiLvlStrCache>
                <c:ptCount val="22"/>
                <c:lvl>
                  <c:pt idx="0">
                    <c:v>Átlag</c:v>
                  </c:pt>
                  <c:pt idx="1">
                    <c:v>18-29 éves</c:v>
                  </c:pt>
                  <c:pt idx="2">
                    <c:v>30-39 éves</c:v>
                  </c:pt>
                  <c:pt idx="3">
                    <c:v>40-49 éves</c:v>
                  </c:pt>
                  <c:pt idx="4">
                    <c:v>50-59 éves</c:v>
                  </c:pt>
                  <c:pt idx="5">
                    <c:v>60+ éves</c:v>
                  </c:pt>
                  <c:pt idx="6">
                    <c:v>Nyolc általános vagy alacsonyabb</c:v>
                  </c:pt>
                  <c:pt idx="7">
                    <c:v>Szakiskola vagy szakmunkásképző</c:v>
                  </c:pt>
                  <c:pt idx="8">
                    <c:v>Középiskolai érettségi</c:v>
                  </c:pt>
                  <c:pt idx="9">
                    <c:v>Főiskolai vagy egyetemi diploma</c:v>
                  </c:pt>
                  <c:pt idx="10">
                    <c:v>Aktívan dolgozik</c:v>
                  </c:pt>
                  <c:pt idx="11">
                    <c:v>Tanuló</c:v>
                  </c:pt>
                  <c:pt idx="12">
                    <c:v>Háztartásbeli /GYES GYED</c:v>
                  </c:pt>
                  <c:pt idx="13">
                    <c:v>Nyugdíjas</c:v>
                  </c:pt>
                  <c:pt idx="14">
                    <c:v>Munkanélküli, vagy segélyből él</c:v>
                  </c:pt>
                  <c:pt idx="15">
                    <c:v>Rossz anyagi helyzetben élnek</c:v>
                  </c:pt>
                  <c:pt idx="16">
                    <c:v>Közepes</c:v>
                  </c:pt>
                  <c:pt idx="17">
                    <c:v>Jó anyagi helyzetben</c:v>
                  </c:pt>
                  <c:pt idx="18">
                    <c:v>Budapest</c:v>
                  </c:pt>
                  <c:pt idx="19">
                    <c:v>Megyeszékhely</c:v>
                  </c:pt>
                  <c:pt idx="20">
                    <c:v>Egyéb város</c:v>
                  </c:pt>
                  <c:pt idx="21">
                    <c:v>Község</c:v>
                  </c:pt>
                </c:lvl>
                <c:lvl>
                  <c:pt idx="1">
                    <c:v>életkor</c:v>
                  </c:pt>
                  <c:pt idx="6">
                    <c:v>iskolai végzettség</c:v>
                  </c:pt>
                  <c:pt idx="10">
                    <c:v>gazdasági aktivitás</c:v>
                  </c:pt>
                  <c:pt idx="15">
                    <c:v>anyagi helyzet</c:v>
                  </c:pt>
                  <c:pt idx="18">
                    <c:v>település- típus</c:v>
                  </c:pt>
                </c:lvl>
              </c:multiLvlStrCache>
            </c:multiLvlStrRef>
          </c:cat>
          <c:val>
            <c:numRef>
              <c:f>'15-25'!$M$49:$M$70</c:f>
              <c:numCache>
                <c:formatCode>General</c:formatCode>
                <c:ptCount val="22"/>
                <c:pt idx="0">
                  <c:v>2.98</c:v>
                </c:pt>
                <c:pt idx="1">
                  <c:v>2.95</c:v>
                </c:pt>
                <c:pt idx="2">
                  <c:v>2.88</c:v>
                </c:pt>
                <c:pt idx="3">
                  <c:v>2.91</c:v>
                </c:pt>
                <c:pt idx="4">
                  <c:v>3</c:v>
                </c:pt>
                <c:pt idx="5">
                  <c:v>3.12</c:v>
                </c:pt>
                <c:pt idx="6">
                  <c:v>3.22</c:v>
                </c:pt>
                <c:pt idx="7">
                  <c:v>2.97</c:v>
                </c:pt>
                <c:pt idx="8">
                  <c:v>2.9</c:v>
                </c:pt>
                <c:pt idx="9">
                  <c:v>2.87</c:v>
                </c:pt>
                <c:pt idx="10">
                  <c:v>2.9</c:v>
                </c:pt>
                <c:pt idx="11">
                  <c:v>3.18</c:v>
                </c:pt>
                <c:pt idx="12">
                  <c:v>2.96</c:v>
                </c:pt>
                <c:pt idx="13">
                  <c:v>3.11</c:v>
                </c:pt>
                <c:pt idx="14">
                  <c:v>2.79</c:v>
                </c:pt>
                <c:pt idx="15">
                  <c:v>2.72</c:v>
                </c:pt>
                <c:pt idx="16">
                  <c:v>2.87</c:v>
                </c:pt>
                <c:pt idx="17">
                  <c:v>3.13</c:v>
                </c:pt>
                <c:pt idx="18">
                  <c:v>2.8</c:v>
                </c:pt>
                <c:pt idx="19">
                  <c:v>2.89</c:v>
                </c:pt>
                <c:pt idx="20">
                  <c:v>3.03</c:v>
                </c:pt>
                <c:pt idx="21">
                  <c:v>3.14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114254848"/>
        <c:axId val="112927296"/>
      </c:barChart>
      <c:catAx>
        <c:axId val="114254848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hu-HU"/>
          </a:p>
        </c:txPr>
        <c:crossAx val="112927296"/>
        <c:crosses val="autoZero"/>
        <c:auto val="1"/>
        <c:lblAlgn val="ctr"/>
        <c:lblOffset val="100"/>
        <c:tickLblSkip val="1"/>
        <c:noMultiLvlLbl val="0"/>
      </c:catAx>
      <c:valAx>
        <c:axId val="112927296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14254848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Milyen gyakran szokott sporteseményeket látogatni személyesen? (%)</a:t>
            </a:r>
          </a:p>
        </c:rich>
      </c:tx>
      <c:layout>
        <c:manualLayout>
          <c:xMode val="edge"/>
          <c:yMode val="edge"/>
          <c:x val="0.193776888888889"/>
          <c:y val="6.00890432098765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303777777777803E-2"/>
          <c:y val="0.25422947530864198"/>
          <c:w val="0.91833755555555496"/>
          <c:h val="0.52709490740740705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558ED5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2"/>
              <c:layout>
                <c:manualLayout>
                  <c:x val="-7.0555555555555502E-3"/>
                  <c:y val="3.52777777777777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4.3117129629629602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'2'!$B$3:$B$6</c:f>
              <c:strCache>
                <c:ptCount val="4"/>
                <c:pt idx="0">
                  <c:v>Rendszeresen</c:v>
                </c:pt>
                <c:pt idx="1">
                  <c:v>Gyakran</c:v>
                </c:pt>
                <c:pt idx="2">
                  <c:v>Ritkán, alkalomszerűen</c:v>
                </c:pt>
                <c:pt idx="3">
                  <c:v>Soha</c:v>
                </c:pt>
              </c:strCache>
            </c:strRef>
          </c:cat>
          <c:val>
            <c:numRef>
              <c:f>'2'!$E$3:$E$6</c:f>
              <c:numCache>
                <c:formatCode>###0.0</c:formatCode>
                <c:ptCount val="4"/>
                <c:pt idx="0">
                  <c:v>5.2</c:v>
                </c:pt>
                <c:pt idx="1">
                  <c:v>6.1</c:v>
                </c:pt>
                <c:pt idx="2">
                  <c:v>35.299999999999997</c:v>
                </c:pt>
                <c:pt idx="3">
                  <c:v>53.5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0682223038550205"/>
          <c:w val="0.98099800968987705"/>
          <c:h val="0.18374662599223801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696091675011601"/>
          <c:y val="6.2280741754065998E-2"/>
          <c:w val="0.86887404058719797"/>
          <c:h val="0.92928123575011401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4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5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9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10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5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6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29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0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1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2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3"/>
            <c:invertIfNegative val="0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'15-25'!$K$73:$L$90</c:f>
              <c:multiLvlStrCache>
                <c:ptCount val="18"/>
                <c:lvl>
                  <c:pt idx="0">
                    <c:v>Átlag</c:v>
                  </c:pt>
                  <c:pt idx="1">
                    <c:v>Soha nem néz sporteseményeket és nem követi azokat a sajtóban</c:v>
                  </c:pt>
                  <c:pt idx="2">
                    <c:v>Ritkán néz sport híreket vagy eseményeket</c:v>
                  </c:pt>
                  <c:pt idx="3">
                    <c:v>Gyakran nézi a sporthíreket vagy látogat ki programokra</c:v>
                  </c:pt>
                  <c:pt idx="4">
                    <c:v>Rendszeresen követi a sporteseményeket (személyesen és a hírekben is)</c:v>
                  </c:pt>
                  <c:pt idx="5">
                    <c:v>Televízióban néz elsősorban sporteseményeket</c:v>
                  </c:pt>
                  <c:pt idx="6">
                    <c:v>Interneten</c:v>
                  </c:pt>
                  <c:pt idx="7">
                    <c:v>Élőben a sporteseményen</c:v>
                  </c:pt>
                  <c:pt idx="8">
                    <c:v>Egyéb (pl. kivetítőn, rádióban)</c:v>
                  </c:pt>
                  <c:pt idx="9">
                    <c:v>Sehol</c:v>
                  </c:pt>
                  <c:pt idx="10">
                    <c:v>Egyáltalán nem követi a nyári olimpiai játékokat</c:v>
                  </c:pt>
                  <c:pt idx="11">
                    <c:v>Ritkán, elvétve követi</c:v>
                  </c:pt>
                  <c:pt idx="12">
                    <c:v>Gyakran követi</c:v>
                  </c:pt>
                  <c:pt idx="13">
                    <c:v>Rendszeresen követi</c:v>
                  </c:pt>
                  <c:pt idx="14">
                    <c:v>Egyáltalán nem valószínű, hogy Budapest nyeri a rendezés jogát</c:v>
                  </c:pt>
                  <c:pt idx="15">
                    <c:v>Inkább nem</c:v>
                  </c:pt>
                  <c:pt idx="16">
                    <c:v>Inkább igen</c:v>
                  </c:pt>
                  <c:pt idx="17">
                    <c:v>Nagyon valószínűnek tartom</c:v>
                  </c:pt>
                </c:lvl>
                <c:lvl>
                  <c:pt idx="1">
                    <c:v>.</c:v>
                  </c:pt>
                  <c:pt idx="5">
                    <c:v>.</c:v>
                  </c:pt>
                  <c:pt idx="10">
                    <c:v>.</c:v>
                  </c:pt>
                  <c:pt idx="14">
                    <c:v>.</c:v>
                  </c:pt>
                </c:lvl>
              </c:multiLvlStrCache>
            </c:multiLvlStrRef>
          </c:cat>
          <c:val>
            <c:numRef>
              <c:f>'15-25'!$M$73:$M$90</c:f>
              <c:numCache>
                <c:formatCode>General</c:formatCode>
                <c:ptCount val="18"/>
                <c:pt idx="0">
                  <c:v>2.98</c:v>
                </c:pt>
                <c:pt idx="1">
                  <c:v>2.82</c:v>
                </c:pt>
                <c:pt idx="2">
                  <c:v>2.84</c:v>
                </c:pt>
                <c:pt idx="3">
                  <c:v>3</c:v>
                </c:pt>
                <c:pt idx="4">
                  <c:v>3.28</c:v>
                </c:pt>
                <c:pt idx="5">
                  <c:v>3.02</c:v>
                </c:pt>
                <c:pt idx="6">
                  <c:v>2.61</c:v>
                </c:pt>
                <c:pt idx="7">
                  <c:v>3.36</c:v>
                </c:pt>
                <c:pt idx="8">
                  <c:v>2.96</c:v>
                </c:pt>
                <c:pt idx="9">
                  <c:v>2.59</c:v>
                </c:pt>
                <c:pt idx="10">
                  <c:v>2.8</c:v>
                </c:pt>
                <c:pt idx="11">
                  <c:v>2.8</c:v>
                </c:pt>
                <c:pt idx="12">
                  <c:v>3.09</c:v>
                </c:pt>
                <c:pt idx="13">
                  <c:v>3.16</c:v>
                </c:pt>
                <c:pt idx="14">
                  <c:v>2.4500000000000002</c:v>
                </c:pt>
                <c:pt idx="15">
                  <c:v>2.81</c:v>
                </c:pt>
                <c:pt idx="16">
                  <c:v>3.32</c:v>
                </c:pt>
                <c:pt idx="17">
                  <c:v>3.47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114294784"/>
        <c:axId val="112929600"/>
      </c:barChart>
      <c:catAx>
        <c:axId val="114294784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12929600"/>
        <c:crosses val="autoZero"/>
        <c:auto val="1"/>
        <c:lblAlgn val="ctr"/>
        <c:lblOffset val="100"/>
        <c:tickLblSkip val="1"/>
        <c:noMultiLvlLbl val="0"/>
      </c:catAx>
      <c:valAx>
        <c:axId val="112929600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14294784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Mennyire ért Ön egyet az alábbi állításokkal? Semmi szükség arra, hogy Budapesten olimpiát rendezzenek, mert .tönkretenné az országot anyagilag. (%)</a:t>
            </a:r>
          </a:p>
        </c:rich>
      </c:tx>
      <c:layout>
        <c:manualLayout>
          <c:xMode val="edge"/>
          <c:yMode val="edge"/>
          <c:x val="0.10853527993710735"/>
          <c:y val="2.996635983882296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2278034536796501E-2"/>
          <c:y val="0.31989616894419148"/>
          <c:w val="0.89165802232129787"/>
          <c:h val="0.3707686579798012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'26-31'!$B$8</c:f>
              <c:strCache>
                <c:ptCount val="1"/>
                <c:pt idx="0">
                  <c:v>Egyáltalán nem értek egyet</c:v>
                </c:pt>
              </c:strCache>
            </c:strRef>
          </c:tx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hu-H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'26-31'!$A$9</c:f>
              <c:strCache>
                <c:ptCount val="1"/>
                <c:pt idx="0">
                  <c:v>Tönkretenné az országot anyagilag</c:v>
                </c:pt>
              </c:strCache>
            </c:strRef>
          </c:cat>
          <c:val>
            <c:numRef>
              <c:f>'26-31'!$B$9</c:f>
              <c:numCache>
                <c:formatCode>###0.0</c:formatCode>
                <c:ptCount val="1"/>
                <c:pt idx="0">
                  <c:v>24.1</c:v>
                </c:pt>
              </c:numCache>
            </c:numRef>
          </c:val>
        </c:ser>
        <c:ser>
          <c:idx val="1"/>
          <c:order val="1"/>
          <c:tx>
            <c:strRef>
              <c:f>'26-31'!$C$8</c:f>
              <c:strCache>
                <c:ptCount val="1"/>
                <c:pt idx="0">
                  <c:v>Inkább nem értek egyet</c:v>
                </c:pt>
              </c:strCache>
            </c:strRef>
          </c:tx>
          <c:spPr>
            <a:solidFill>
              <a:srgbClr val="558ED5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'26-31'!$A$9</c:f>
              <c:strCache>
                <c:ptCount val="1"/>
                <c:pt idx="0">
                  <c:v>Tönkretenné az országot anyagilag</c:v>
                </c:pt>
              </c:strCache>
            </c:strRef>
          </c:cat>
          <c:val>
            <c:numRef>
              <c:f>'26-31'!$C$9</c:f>
              <c:numCache>
                <c:formatCode>###0.0</c:formatCode>
                <c:ptCount val="1"/>
                <c:pt idx="0">
                  <c:v>29.7</c:v>
                </c:pt>
              </c:numCache>
            </c:numRef>
          </c:val>
        </c:ser>
        <c:ser>
          <c:idx val="2"/>
          <c:order val="2"/>
          <c:tx>
            <c:strRef>
              <c:f>'26-31'!$D$8</c:f>
              <c:strCache>
                <c:ptCount val="1"/>
                <c:pt idx="0">
                  <c:v>Inkább egyetértek</c:v>
                </c:pt>
              </c:strCache>
            </c:strRef>
          </c:tx>
          <c:spPr>
            <a:solidFill>
              <a:srgbClr val="FFFF99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4"/>
              <c:spPr>
                <a:solidFill>
                  <a:srgbClr val="FFFF99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hu-H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'26-31'!$A$9</c:f>
              <c:strCache>
                <c:ptCount val="1"/>
                <c:pt idx="0">
                  <c:v>Tönkretenné az országot anyagilag</c:v>
                </c:pt>
              </c:strCache>
            </c:strRef>
          </c:cat>
          <c:val>
            <c:numRef>
              <c:f>'26-31'!$D$9</c:f>
              <c:numCache>
                <c:formatCode>###0.0</c:formatCode>
                <c:ptCount val="1"/>
                <c:pt idx="0">
                  <c:v>17.600000000000001</c:v>
                </c:pt>
              </c:numCache>
            </c:numRef>
          </c:val>
        </c:ser>
        <c:ser>
          <c:idx val="3"/>
          <c:order val="3"/>
          <c:tx>
            <c:strRef>
              <c:f>'26-31'!$E$8</c:f>
              <c:strCache>
                <c:ptCount val="1"/>
                <c:pt idx="0">
                  <c:v>Teljes mértékben egyetértek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'26-31'!$A$9</c:f>
              <c:strCache>
                <c:ptCount val="1"/>
                <c:pt idx="0">
                  <c:v>Tönkretenné az országot anyagilag</c:v>
                </c:pt>
              </c:strCache>
            </c:strRef>
          </c:cat>
          <c:val>
            <c:numRef>
              <c:f>'26-31'!$E$9</c:f>
              <c:numCache>
                <c:formatCode>###0.0</c:formatCode>
                <c:ptCount val="1"/>
                <c:pt idx="0">
                  <c:v>20.2</c:v>
                </c:pt>
              </c:numCache>
            </c:numRef>
          </c:val>
        </c:ser>
        <c:ser>
          <c:idx val="4"/>
          <c:order val="4"/>
          <c:tx>
            <c:strRef>
              <c:f>'26-31'!$F$8</c:f>
              <c:strCache>
                <c:ptCount val="1"/>
                <c:pt idx="0">
                  <c:v>Nem tudja / Nem válaszol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1"/>
              <c:spPr>
                <a:noFill/>
              </c:spPr>
              <c:txPr>
                <a:bodyPr/>
                <a:lstStyle/>
                <a:p>
                  <a:pPr>
                    <a:defRPr/>
                  </a:pPr>
                  <a:endParaRPr lang="hu-H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'26-31'!$A$9</c:f>
              <c:strCache>
                <c:ptCount val="1"/>
                <c:pt idx="0">
                  <c:v>Tönkretenné az országot anyagilag</c:v>
                </c:pt>
              </c:strCache>
            </c:strRef>
          </c:cat>
          <c:val>
            <c:numRef>
              <c:f>'26-31'!$F$9</c:f>
              <c:numCache>
                <c:formatCode>###0.0</c:formatCode>
                <c:ptCount val="1"/>
                <c:pt idx="0">
                  <c:v>8.3000000000000007</c:v>
                </c:pt>
              </c:numCache>
            </c:numRef>
          </c:val>
        </c:ser>
        <c:ser>
          <c:idx val="5"/>
          <c:order val="5"/>
          <c:tx>
            <c:strRef>
              <c:f>'26-31'!$G$8</c:f>
              <c:strCache>
                <c:ptCount val="1"/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'26-31'!$A$9</c:f>
              <c:strCache>
                <c:ptCount val="1"/>
                <c:pt idx="0">
                  <c:v>Tönkretenné az országot anyagilag</c:v>
                </c:pt>
              </c:strCache>
            </c:strRef>
          </c:cat>
          <c:val>
            <c:numRef>
              <c:f>'26-31'!$G$9</c:f>
              <c:numCache>
                <c:formatCode>###0.0</c:formatCode>
                <c:ptCount val="1"/>
                <c:pt idx="0">
                  <c:v>2.37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114297344"/>
        <c:axId val="112930176"/>
      </c:barChart>
      <c:catAx>
        <c:axId val="114297344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extTo"/>
        <c:crossAx val="112930176"/>
        <c:crosses val="autoZero"/>
        <c:auto val="1"/>
        <c:lblAlgn val="ctr"/>
        <c:lblOffset val="100"/>
        <c:noMultiLvlLbl val="0"/>
      </c:catAx>
      <c:valAx>
        <c:axId val="112930176"/>
        <c:scaling>
          <c:orientation val="minMax"/>
          <c:max val="100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/>
            </a:pPr>
            <a:endParaRPr lang="hu-HU"/>
          </a:p>
        </c:txPr>
        <c:crossAx val="114297344"/>
        <c:crosses val="max"/>
        <c:crossBetween val="between"/>
        <c:majorUnit val="10"/>
        <c:minorUnit val="5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27447706260543753"/>
          <c:y val="0.79719912073261701"/>
          <c:w val="0.50419872446734593"/>
          <c:h val="0.19020307267446479"/>
        </c:manualLayout>
      </c:layout>
      <c:overlay val="0"/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Mennyire tartja valószínűnek, hogy Budapest képes lenne megrendezni a Nyári Olimpiai Játékokat? (%)</a:t>
            </a:r>
          </a:p>
        </c:rich>
      </c:tx>
      <c:layout>
        <c:manualLayout>
          <c:xMode val="edge"/>
          <c:yMode val="edge"/>
          <c:x val="0.15225166666666701"/>
          <c:y val="4.0879575163398699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881555555555604E-2"/>
          <c:y val="0.212580392156863"/>
          <c:w val="0.861893111111111"/>
          <c:h val="0.49492990196078401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558ED5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'32'!$B$3:$B$7</c:f>
              <c:strCache>
                <c:ptCount val="5"/>
                <c:pt idx="0">
                  <c:v>Biztosan nem</c:v>
                </c:pt>
                <c:pt idx="1">
                  <c:v>Valószínűleg nem</c:v>
                </c:pt>
                <c:pt idx="2">
                  <c:v>Valószínűleg igen</c:v>
                </c:pt>
                <c:pt idx="3">
                  <c:v>Biztosan képes lesz</c:v>
                </c:pt>
                <c:pt idx="4">
                  <c:v>Nem tudja/Nem válaszol</c:v>
                </c:pt>
              </c:strCache>
            </c:strRef>
          </c:cat>
          <c:val>
            <c:numRef>
              <c:f>'32'!$E$3:$E$7</c:f>
              <c:numCache>
                <c:formatCode>###0.0</c:formatCode>
                <c:ptCount val="5"/>
                <c:pt idx="0">
                  <c:v>8.5</c:v>
                </c:pt>
                <c:pt idx="1">
                  <c:v>20.6</c:v>
                </c:pt>
                <c:pt idx="2">
                  <c:v>46.8</c:v>
                </c:pt>
                <c:pt idx="3">
                  <c:v>21.3</c:v>
                </c:pt>
                <c:pt idx="4">
                  <c:v>2.7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0682223038550205"/>
          <c:w val="0.98099800968987705"/>
          <c:h val="0.18374662599223801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696091675011601"/>
          <c:y val="6.2280741754065998E-2"/>
          <c:w val="0.86887404058719797"/>
          <c:h val="0.92928123575011401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4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5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9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0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5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6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9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30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31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2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3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4"/>
            <c:invertIfNegative val="0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'32'!$K$45:$L$66</c:f>
              <c:multiLvlStrCache>
                <c:ptCount val="22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Rossz anyagi helyzetben élnek</c:v>
                  </c:pt>
                  <c:pt idx="13">
                    <c:v>Közepes</c:v>
                  </c:pt>
                  <c:pt idx="14">
                    <c:v>Jó anyagi helyzetben</c:v>
                  </c:pt>
                  <c:pt idx="15">
                    <c:v>Budapest</c:v>
                  </c:pt>
                  <c:pt idx="16">
                    <c:v>Megyeszékhely</c:v>
                  </c:pt>
                  <c:pt idx="17">
                    <c:v>Egyéb város</c:v>
                  </c:pt>
                  <c:pt idx="18">
                    <c:v>Község</c:v>
                  </c:pt>
                  <c:pt idx="19">
                    <c:v>Kelet-Magyarország</c:v>
                  </c:pt>
                  <c:pt idx="20">
                    <c:v>Közép-Magyarország</c:v>
                  </c:pt>
                  <c:pt idx="21">
                    <c:v>Nyugat-Magyarország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anyagi helyzet</c:v>
                  </c:pt>
                  <c:pt idx="15">
                    <c:v>település- típus</c:v>
                  </c:pt>
                  <c:pt idx="19">
                    <c:v>régió</c:v>
                  </c:pt>
                </c:lvl>
              </c:multiLvlStrCache>
            </c:multiLvlStrRef>
          </c:cat>
          <c:val>
            <c:numRef>
              <c:f>'32'!$M$45:$M$66</c:f>
              <c:numCache>
                <c:formatCode>General</c:formatCode>
                <c:ptCount val="22"/>
                <c:pt idx="0">
                  <c:v>2.83</c:v>
                </c:pt>
                <c:pt idx="1">
                  <c:v>2.91</c:v>
                </c:pt>
                <c:pt idx="2">
                  <c:v>2.76</c:v>
                </c:pt>
                <c:pt idx="3">
                  <c:v>2.67</c:v>
                </c:pt>
                <c:pt idx="4">
                  <c:v>2.79</c:v>
                </c:pt>
                <c:pt idx="5">
                  <c:v>2.8</c:v>
                </c:pt>
                <c:pt idx="6">
                  <c:v>2.89</c:v>
                </c:pt>
                <c:pt idx="7">
                  <c:v>2.94</c:v>
                </c:pt>
                <c:pt idx="8">
                  <c:v>2.96</c:v>
                </c:pt>
                <c:pt idx="9">
                  <c:v>2.86</c:v>
                </c:pt>
                <c:pt idx="10">
                  <c:v>2.77</c:v>
                </c:pt>
                <c:pt idx="11">
                  <c:v>2.7</c:v>
                </c:pt>
                <c:pt idx="12">
                  <c:v>2.63</c:v>
                </c:pt>
                <c:pt idx="13">
                  <c:v>2.66</c:v>
                </c:pt>
                <c:pt idx="14">
                  <c:v>3.01</c:v>
                </c:pt>
                <c:pt idx="15">
                  <c:v>2.59</c:v>
                </c:pt>
                <c:pt idx="16">
                  <c:v>2.84</c:v>
                </c:pt>
                <c:pt idx="17">
                  <c:v>2.84</c:v>
                </c:pt>
                <c:pt idx="18">
                  <c:v>2.97</c:v>
                </c:pt>
                <c:pt idx="19">
                  <c:v>2.91</c:v>
                </c:pt>
                <c:pt idx="20">
                  <c:v>2.67</c:v>
                </c:pt>
                <c:pt idx="21">
                  <c:v>2.88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101355520"/>
        <c:axId val="101549184"/>
      </c:barChart>
      <c:catAx>
        <c:axId val="101355520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hu-HU"/>
          </a:p>
        </c:txPr>
        <c:crossAx val="101549184"/>
        <c:crosses val="autoZero"/>
        <c:auto val="1"/>
        <c:lblAlgn val="ctr"/>
        <c:lblOffset val="100"/>
        <c:tickLblSkip val="1"/>
        <c:noMultiLvlLbl val="0"/>
      </c:catAx>
      <c:valAx>
        <c:axId val="101549184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01355520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696091675011601"/>
          <c:y val="6.2280741754065998E-2"/>
          <c:w val="0.86887404058719797"/>
          <c:h val="0.92928123575011401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4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5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9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10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5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6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9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30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31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2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3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4"/>
            <c:invertIfNegative val="0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'32'!$K$69:$L$88</c:f>
              <c:multiLvlStrCache>
                <c:ptCount val="20"/>
                <c:lvl>
                  <c:pt idx="0">
                    <c:v>Átlag</c:v>
                  </c:pt>
                  <c:pt idx="1">
                    <c:v>Soha nem néz sporteseményeket és nem követi azokat a sajtóban</c:v>
                  </c:pt>
                  <c:pt idx="2">
                    <c:v>Ritkán néz sport híreket vagy eseményeket</c:v>
                  </c:pt>
                  <c:pt idx="3">
                    <c:v>Gyakran nézi a sporthíreket vagy látogat ki programokra</c:v>
                  </c:pt>
                  <c:pt idx="4">
                    <c:v>Rendszeresen követi a sporteseményeket (személyesen és a hírekben is)</c:v>
                  </c:pt>
                  <c:pt idx="5">
                    <c:v>Televízióban néz elsősorban sporteseményeket</c:v>
                  </c:pt>
                  <c:pt idx="6">
                    <c:v>Interneten</c:v>
                  </c:pt>
                  <c:pt idx="7">
                    <c:v>Élőben a sporteseményen</c:v>
                  </c:pt>
                  <c:pt idx="8">
                    <c:v>Egyéb (pl. kivetítőn, rádióban)</c:v>
                  </c:pt>
                  <c:pt idx="9">
                    <c:v>Sehol</c:v>
                  </c:pt>
                  <c:pt idx="10">
                    <c:v>Egyáltalán nem követi a nyári olimpiai játékokat</c:v>
                  </c:pt>
                  <c:pt idx="11">
                    <c:v>Ritkán, elvétve követi</c:v>
                  </c:pt>
                  <c:pt idx="12">
                    <c:v>Gyakran követi</c:v>
                  </c:pt>
                  <c:pt idx="13">
                    <c:v>Rendszeresen követi</c:v>
                  </c:pt>
                  <c:pt idx="14">
                    <c:v>Hallott Budapest pályázatáról</c:v>
                  </c:pt>
                  <c:pt idx="15">
                    <c:v>Nem hallott</c:v>
                  </c:pt>
                  <c:pt idx="16">
                    <c:v>Egyáltalán nem lehet büszke a pályázatra Budapest</c:v>
                  </c:pt>
                  <c:pt idx="17">
                    <c:v>Inkább nem</c:v>
                  </c:pt>
                  <c:pt idx="18">
                    <c:v>Inkább igen</c:v>
                  </c:pt>
                  <c:pt idx="19">
                    <c:v>Nagyon büszke lehet a pályázatra az eredménytől függetlenül</c:v>
                  </c:pt>
                </c:lvl>
                <c:lvl>
                  <c:pt idx="1">
                    <c:v>.</c:v>
                  </c:pt>
                  <c:pt idx="5">
                    <c:v>.</c:v>
                  </c:pt>
                  <c:pt idx="10">
                    <c:v>.</c:v>
                  </c:pt>
                  <c:pt idx="14">
                    <c:v>.</c:v>
                  </c:pt>
                  <c:pt idx="16">
                    <c:v>.</c:v>
                  </c:pt>
                </c:lvl>
              </c:multiLvlStrCache>
            </c:multiLvlStrRef>
          </c:cat>
          <c:val>
            <c:numRef>
              <c:f>'32'!$M$69:$M$88</c:f>
              <c:numCache>
                <c:formatCode>General</c:formatCode>
                <c:ptCount val="20"/>
                <c:pt idx="0">
                  <c:v>2.83</c:v>
                </c:pt>
                <c:pt idx="1">
                  <c:v>2.68</c:v>
                </c:pt>
                <c:pt idx="2">
                  <c:v>2.61</c:v>
                </c:pt>
                <c:pt idx="3">
                  <c:v>2.86</c:v>
                </c:pt>
                <c:pt idx="4">
                  <c:v>3.22</c:v>
                </c:pt>
                <c:pt idx="5">
                  <c:v>2.85</c:v>
                </c:pt>
                <c:pt idx="6">
                  <c:v>2.81</c:v>
                </c:pt>
                <c:pt idx="7">
                  <c:v>3.01</c:v>
                </c:pt>
                <c:pt idx="8">
                  <c:v>2.73</c:v>
                </c:pt>
                <c:pt idx="9">
                  <c:v>2.58</c:v>
                </c:pt>
                <c:pt idx="10">
                  <c:v>2.4900000000000002</c:v>
                </c:pt>
                <c:pt idx="11">
                  <c:v>2.68</c:v>
                </c:pt>
                <c:pt idx="12">
                  <c:v>2.91</c:v>
                </c:pt>
                <c:pt idx="13">
                  <c:v>3.09</c:v>
                </c:pt>
                <c:pt idx="14">
                  <c:v>2.87</c:v>
                </c:pt>
                <c:pt idx="15">
                  <c:v>2.46</c:v>
                </c:pt>
                <c:pt idx="16">
                  <c:v>2.2000000000000002</c:v>
                </c:pt>
                <c:pt idx="17">
                  <c:v>2.31</c:v>
                </c:pt>
                <c:pt idx="18">
                  <c:v>2.78</c:v>
                </c:pt>
                <c:pt idx="19">
                  <c:v>3.27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116214784"/>
        <c:axId val="101550912"/>
      </c:barChart>
      <c:catAx>
        <c:axId val="116214784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01550912"/>
        <c:crosses val="autoZero"/>
        <c:auto val="1"/>
        <c:lblAlgn val="ctr"/>
        <c:lblOffset val="100"/>
        <c:tickLblSkip val="1"/>
        <c:noMultiLvlLbl val="0"/>
      </c:catAx>
      <c:valAx>
        <c:axId val="101550912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16214784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 dirty="0"/>
              <a:t>Arról hallott, hogy amennyiben Budapest nyer, akkor a </a:t>
            </a:r>
            <a:r>
              <a:rPr lang="en-US" dirty="0" err="1" smtClean="0"/>
              <a:t>Paralimpia</a:t>
            </a:r>
            <a:r>
              <a:rPr lang="hu-HU" dirty="0" smtClean="0"/>
              <a:t>i </a:t>
            </a:r>
            <a:r>
              <a:rPr lang="hu-HU" dirty="0"/>
              <a:t>Játékokat is itt rendezik 2024-ben? (%)</a:t>
            </a:r>
          </a:p>
        </c:rich>
      </c:tx>
      <c:layout>
        <c:manualLayout>
          <c:xMode val="edge"/>
          <c:yMode val="edge"/>
          <c:x val="0.15403577777777799"/>
          <c:y val="8.2195751633986902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289666666666698E-2"/>
          <c:y val="0.29968660130718999"/>
          <c:w val="0.91551533333333301"/>
          <c:h val="0.52813251633986902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3"/>
          <c:dPt>
            <c:idx val="0"/>
            <c:bubble3D val="0"/>
            <c:explosion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explosion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explosion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explosion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4.2333333333333398E-3"/>
                  <c:y val="-2.4901960784313702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'33'!$B$3:$B$5</c:f>
              <c:strCache>
                <c:ptCount val="3"/>
                <c:pt idx="0">
                  <c:v>Igen</c:v>
                </c:pt>
                <c:pt idx="1">
                  <c:v>Nem</c:v>
                </c:pt>
                <c:pt idx="2">
                  <c:v>Nem tudja/Nem válaszol</c:v>
                </c:pt>
              </c:strCache>
            </c:strRef>
          </c:cat>
          <c:val>
            <c:numRef>
              <c:f>'33'!$E$3:$E$5</c:f>
              <c:numCache>
                <c:formatCode>###0.0</c:formatCode>
                <c:ptCount val="3"/>
                <c:pt idx="0">
                  <c:v>43.7</c:v>
                </c:pt>
                <c:pt idx="1">
                  <c:v>56.2</c:v>
                </c:pt>
                <c:pt idx="2" formatCode="0.0">
                  <c:v>0.1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2845850546708499"/>
          <c:w val="0.98099800968987705"/>
          <c:h val="0.16211033037910599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40385565223701"/>
          <c:y val="2.0607805137558902E-2"/>
          <c:w val="0.82721523531569197"/>
          <c:h val="0.8606516947864419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'33'!$L$46</c:f>
              <c:strCache>
                <c:ptCount val="1"/>
                <c:pt idx="0">
                  <c:v>Igen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60965794768612E-2"/>
                  <c:y val="1.5835124679969501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9.0070921985815604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>
                <c:manualLayout>
                  <c:x val="4.0241448692152904E-3"/>
                  <c:y val="1.58351246818129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1.0508274231678501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FF9900"/>
              </a:solidFill>
              <a:ln w="25400">
                <a:noFill/>
              </a:ln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'33'!$J$47:$K$64</c:f>
              <c:multiLvlStrCache>
                <c:ptCount val="18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Soha nem néz sporteseményeket és nem követi azokat a sajtóban</c:v>
                  </c:pt>
                  <c:pt idx="13">
                    <c:v>Ritkán néz sport híreket vagy eseményeket</c:v>
                  </c:pt>
                  <c:pt idx="14">
                    <c:v>Gyakran nézi a sporthíreket vagy látogat ki programokra</c:v>
                  </c:pt>
                  <c:pt idx="15">
                    <c:v>Rendszeresen követi a sporteseményeket (személyesen és a hírekben is)</c:v>
                  </c:pt>
                  <c:pt idx="16">
                    <c:v>Hallott Budapest pályázatáról</c:v>
                  </c:pt>
                  <c:pt idx="17">
                    <c:v>Nem hallott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.</c:v>
                  </c:pt>
                  <c:pt idx="16">
                    <c:v>.</c:v>
                  </c:pt>
                </c:lvl>
              </c:multiLvlStrCache>
            </c:multiLvlStrRef>
          </c:cat>
          <c:val>
            <c:numRef>
              <c:f>'33'!$L$47:$L$64</c:f>
              <c:numCache>
                <c:formatCode>0.0%</c:formatCode>
                <c:ptCount val="18"/>
                <c:pt idx="0">
                  <c:v>0.437</c:v>
                </c:pt>
                <c:pt idx="1">
                  <c:v>0.52200000000000002</c:v>
                </c:pt>
                <c:pt idx="2">
                  <c:v>0.36299999999999999</c:v>
                </c:pt>
                <c:pt idx="3">
                  <c:v>0.34699999999999998</c:v>
                </c:pt>
                <c:pt idx="4">
                  <c:v>0.39200000000000002</c:v>
                </c:pt>
                <c:pt idx="5">
                  <c:v>0.45600000000000002</c:v>
                </c:pt>
                <c:pt idx="6">
                  <c:v>0.45300000000000001</c:v>
                </c:pt>
                <c:pt idx="7">
                  <c:v>0.503</c:v>
                </c:pt>
                <c:pt idx="8">
                  <c:v>0.34200000000000003</c:v>
                </c:pt>
                <c:pt idx="9">
                  <c:v>0.44600000000000001</c:v>
                </c:pt>
                <c:pt idx="10">
                  <c:v>0.47599999999999998</c:v>
                </c:pt>
                <c:pt idx="11">
                  <c:v>0.50700000000000001</c:v>
                </c:pt>
                <c:pt idx="12">
                  <c:v>0.26300000000000001</c:v>
                </c:pt>
                <c:pt idx="13">
                  <c:v>0.33900000000000002</c:v>
                </c:pt>
                <c:pt idx="14">
                  <c:v>0.48499999999999999</c:v>
                </c:pt>
                <c:pt idx="15">
                  <c:v>0.58199999999999996</c:v>
                </c:pt>
                <c:pt idx="16">
                  <c:v>0.48</c:v>
                </c:pt>
                <c:pt idx="17">
                  <c:v>7.4999999999999997E-2</c:v>
                </c:pt>
              </c:numCache>
            </c:numRef>
          </c:val>
        </c:ser>
        <c:ser>
          <c:idx val="1"/>
          <c:order val="1"/>
          <c:tx>
            <c:strRef>
              <c:f>'33'!$M$46</c:f>
              <c:strCache>
                <c:ptCount val="1"/>
                <c:pt idx="0">
                  <c:v>Nem</c:v>
                </c:pt>
              </c:strCache>
            </c:strRef>
          </c:tx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6"/>
              <c:layout>
                <c:manualLayout>
                  <c:x val="1.501182033096929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0"/>
              <c:layout>
                <c:manualLayout>
                  <c:x val="3.60283687943262E-2"/>
                  <c:y val="5.4024112058457705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002060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hu-H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'33'!$J$47:$K$64</c:f>
              <c:multiLvlStrCache>
                <c:ptCount val="18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Soha nem néz sporteseményeket és nem követi azokat a sajtóban</c:v>
                  </c:pt>
                  <c:pt idx="13">
                    <c:v>Ritkán néz sport híreket vagy eseményeket</c:v>
                  </c:pt>
                  <c:pt idx="14">
                    <c:v>Gyakran nézi a sporthíreket vagy látogat ki programokra</c:v>
                  </c:pt>
                  <c:pt idx="15">
                    <c:v>Rendszeresen követi a sporteseményeket (személyesen és a hírekben is)</c:v>
                  </c:pt>
                  <c:pt idx="16">
                    <c:v>Hallott Budapest pályázatáról</c:v>
                  </c:pt>
                  <c:pt idx="17">
                    <c:v>Nem hallott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.</c:v>
                  </c:pt>
                  <c:pt idx="16">
                    <c:v>.</c:v>
                  </c:pt>
                </c:lvl>
              </c:multiLvlStrCache>
            </c:multiLvlStrRef>
          </c:cat>
          <c:val>
            <c:numRef>
              <c:f>'33'!$M$47:$M$64</c:f>
              <c:numCache>
                <c:formatCode>0.0%</c:formatCode>
                <c:ptCount val="18"/>
                <c:pt idx="0">
                  <c:v>0.56200000000000006</c:v>
                </c:pt>
                <c:pt idx="1">
                  <c:v>0.47699999999999998</c:v>
                </c:pt>
                <c:pt idx="2">
                  <c:v>0.63600000000000001</c:v>
                </c:pt>
                <c:pt idx="3">
                  <c:v>0.65300000000000002</c:v>
                </c:pt>
                <c:pt idx="4">
                  <c:v>0.60799999999999998</c:v>
                </c:pt>
                <c:pt idx="5">
                  <c:v>0.54400000000000004</c:v>
                </c:pt>
                <c:pt idx="6">
                  <c:v>0.54400000000000004</c:v>
                </c:pt>
                <c:pt idx="7">
                  <c:v>0.496</c:v>
                </c:pt>
                <c:pt idx="8">
                  <c:v>0.65800000000000003</c:v>
                </c:pt>
                <c:pt idx="9">
                  <c:v>0.55400000000000005</c:v>
                </c:pt>
                <c:pt idx="10">
                  <c:v>0.52200000000000002</c:v>
                </c:pt>
                <c:pt idx="11">
                  <c:v>0.49299999999999999</c:v>
                </c:pt>
                <c:pt idx="12">
                  <c:v>0.73699999999999999</c:v>
                </c:pt>
                <c:pt idx="13">
                  <c:v>0.66100000000000003</c:v>
                </c:pt>
                <c:pt idx="14">
                  <c:v>0.51400000000000001</c:v>
                </c:pt>
                <c:pt idx="15">
                  <c:v>0.41799999999999998</c:v>
                </c:pt>
                <c:pt idx="16">
                  <c:v>0.52</c:v>
                </c:pt>
                <c:pt idx="17">
                  <c:v>0.92500000000000004</c:v>
                </c:pt>
              </c:numCache>
            </c:numRef>
          </c:val>
        </c:ser>
        <c:ser>
          <c:idx val="2"/>
          <c:order val="2"/>
          <c:tx>
            <c:strRef>
              <c:f>'33'!$N$46</c:f>
              <c:strCache>
                <c:ptCount val="1"/>
                <c:pt idx="0">
                  <c:v>Nem tudja/Nem válaszol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18"/>
              <c:layout>
                <c:manualLayout>
                  <c:x val="1.0731052984574101E-2"/>
                  <c:y val="1.58351246818129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ysClr val="window" lastClr="FFFFFF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'33'!$J$47:$K$64</c:f>
              <c:multiLvlStrCache>
                <c:ptCount val="18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Soha nem néz sporteseményeket és nem követi azokat a sajtóban</c:v>
                  </c:pt>
                  <c:pt idx="13">
                    <c:v>Ritkán néz sport híreket vagy eseményeket</c:v>
                  </c:pt>
                  <c:pt idx="14">
                    <c:v>Gyakran nézi a sporthíreket vagy látogat ki programokra</c:v>
                  </c:pt>
                  <c:pt idx="15">
                    <c:v>Rendszeresen követi a sporteseményeket (személyesen és a hírekben is)</c:v>
                  </c:pt>
                  <c:pt idx="16">
                    <c:v>Hallott Budapest pályázatáról</c:v>
                  </c:pt>
                  <c:pt idx="17">
                    <c:v>Nem hallott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.</c:v>
                  </c:pt>
                  <c:pt idx="16">
                    <c:v>.</c:v>
                  </c:pt>
                </c:lvl>
              </c:multiLvlStrCache>
            </c:multiLvlStrRef>
          </c:cat>
          <c:val>
            <c:numRef>
              <c:f>'33'!$N$47:$N$64</c:f>
              <c:numCache>
                <c:formatCode>0.0%</c:formatCode>
                <c:ptCount val="18"/>
                <c:pt idx="0">
                  <c:v>1E-3</c:v>
                </c:pt>
                <c:pt idx="1">
                  <c:v>1E-3</c:v>
                </c:pt>
                <c:pt idx="2">
                  <c:v>1E-3</c:v>
                </c:pt>
                <c:pt idx="6">
                  <c:v>3.0000000000000001E-3</c:v>
                </c:pt>
                <c:pt idx="7">
                  <c:v>2E-3</c:v>
                </c:pt>
                <c:pt idx="10">
                  <c:v>2E-3</c:v>
                </c:pt>
                <c:pt idx="14">
                  <c:v>1E-3</c:v>
                </c:pt>
                <c:pt idx="16">
                  <c:v>1E-3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116259840"/>
        <c:axId val="116064832"/>
      </c:barChart>
      <c:catAx>
        <c:axId val="1162598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160648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6064832"/>
        <c:scaling>
          <c:orientation val="minMax"/>
          <c:max val="1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/>
            </a:pPr>
            <a:endParaRPr lang="hu-HU"/>
          </a:p>
        </c:txPr>
        <c:crossAx val="116259840"/>
        <c:crosses val="max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7.30395662807034E-3"/>
          <c:y val="0.92404964539007095"/>
          <c:w val="0.99269609929077995"/>
          <c:h val="7.5950354609929105E-2"/>
        </c:manualLayout>
      </c:layout>
      <c:overlay val="0"/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 panose="020B0604020202020204" pitchFamily="34" charset="0"/>
          <a:ea typeface="Arial"/>
          <a:cs typeface="Arial" panose="020B0604020202020204" pitchFamily="34" charset="0"/>
        </a:defRPr>
      </a:pPr>
      <a:endParaRPr lang="hu-HU"/>
    </a:p>
  </c:txPr>
  <c:externalData r:id="rId2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 dirty="0"/>
              <a:t>Mennyire tartja valószínűnek, hogy Budapest képes lesz felkészülni a </a:t>
            </a:r>
            <a:r>
              <a:rPr lang="en-US" dirty="0" err="1" smtClean="0"/>
              <a:t>Paralimpia</a:t>
            </a:r>
            <a:r>
              <a:rPr lang="hu-HU" dirty="0" smtClean="0"/>
              <a:t>i </a:t>
            </a:r>
            <a:r>
              <a:rPr lang="hu-HU" dirty="0"/>
              <a:t>Játékok megrendezésére?(%)</a:t>
            </a:r>
          </a:p>
        </c:rich>
      </c:tx>
      <c:layout>
        <c:manualLayout>
          <c:xMode val="edge"/>
          <c:yMode val="edge"/>
          <c:x val="0.15225166666666701"/>
          <c:y val="4.0879575163398699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881555555555604E-2"/>
          <c:y val="0.212580392156863"/>
          <c:w val="0.861893111111111"/>
          <c:h val="0.49492990196078401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558ED5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'34'!$B$3:$B$7</c:f>
              <c:strCache>
                <c:ptCount val="5"/>
                <c:pt idx="0">
                  <c:v>Biztosan nem</c:v>
                </c:pt>
                <c:pt idx="1">
                  <c:v>Valószínűleg nem</c:v>
                </c:pt>
                <c:pt idx="2">
                  <c:v>Valószínűleg igen</c:v>
                </c:pt>
                <c:pt idx="3">
                  <c:v>Biztosan képes lesz</c:v>
                </c:pt>
                <c:pt idx="4">
                  <c:v>Nem tudja/Nem válaszol</c:v>
                </c:pt>
              </c:strCache>
            </c:strRef>
          </c:cat>
          <c:val>
            <c:numRef>
              <c:f>'34'!$E$3:$E$7</c:f>
              <c:numCache>
                <c:formatCode>###0.0</c:formatCode>
                <c:ptCount val="5"/>
                <c:pt idx="0">
                  <c:v>6.6</c:v>
                </c:pt>
                <c:pt idx="1">
                  <c:v>17</c:v>
                </c:pt>
                <c:pt idx="2">
                  <c:v>42</c:v>
                </c:pt>
                <c:pt idx="3">
                  <c:v>29.2</c:v>
                </c:pt>
                <c:pt idx="4">
                  <c:v>5.2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0682223038550205"/>
          <c:w val="0.98099800968987705"/>
          <c:h val="0.18374662599223801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696091675011601"/>
          <c:y val="6.2280741754065998E-2"/>
          <c:w val="0.86887404058719797"/>
          <c:h val="0.92928123575011401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558ED5"/>
              </a:solidFill>
            </c:spPr>
          </c:dPt>
          <c:dPt>
            <c:idx val="4"/>
            <c:invertIfNegative val="0"/>
            <c:bubble3D val="0"/>
            <c:spPr>
              <a:solidFill>
                <a:srgbClr val="558ED5"/>
              </a:solidFill>
            </c:spPr>
          </c:dPt>
          <c:dPt>
            <c:idx val="5"/>
            <c:invertIfNegative val="0"/>
            <c:bubble3D val="0"/>
            <c:spPr>
              <a:solidFill>
                <a:srgbClr val="558ED5"/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9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10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5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6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7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8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9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30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31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2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3"/>
            <c:invertIfNegative val="0"/>
            <c:bubble3D val="0"/>
            <c:spPr>
              <a:solidFill>
                <a:srgbClr val="FF9900"/>
              </a:solidFill>
            </c:spPr>
          </c:dPt>
          <c:dPt>
            <c:idx val="34"/>
            <c:invertIfNegative val="0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'34'!$L$44:$M$72</c:f>
              <c:multiLvlStrCache>
                <c:ptCount val="29"/>
                <c:lvl>
                  <c:pt idx="0">
                    <c:v>Átlag</c:v>
                  </c:pt>
                  <c:pt idx="1">
                    <c:v>18-29 éves</c:v>
                  </c:pt>
                  <c:pt idx="2">
                    <c:v>30-39 éves</c:v>
                  </c:pt>
                  <c:pt idx="3">
                    <c:v>40-49 éves</c:v>
                  </c:pt>
                  <c:pt idx="4">
                    <c:v>50-59 éves</c:v>
                  </c:pt>
                  <c:pt idx="5">
                    <c:v>60+ éves</c:v>
                  </c:pt>
                  <c:pt idx="6">
                    <c:v>Nyolc általános vagy alacsonyabb</c:v>
                  </c:pt>
                  <c:pt idx="7">
                    <c:v>Szakiskola vagy szakmunkásképző</c:v>
                  </c:pt>
                  <c:pt idx="8">
                    <c:v>Középiskolai érettségi</c:v>
                  </c:pt>
                  <c:pt idx="9">
                    <c:v>Főiskolai vagy egyetemi diploma</c:v>
                  </c:pt>
                  <c:pt idx="10">
                    <c:v>Rossz anyagi helyzetben élnek</c:v>
                  </c:pt>
                  <c:pt idx="11">
                    <c:v>Közepes</c:v>
                  </c:pt>
                  <c:pt idx="12">
                    <c:v>Jó anyagi helyzetben</c:v>
                  </c:pt>
                  <c:pt idx="13">
                    <c:v>Budapest</c:v>
                  </c:pt>
                  <c:pt idx="14">
                    <c:v>Megyeszékhely</c:v>
                  </c:pt>
                  <c:pt idx="15">
                    <c:v>Egyéb város</c:v>
                  </c:pt>
                  <c:pt idx="16">
                    <c:v>Község</c:v>
                  </c:pt>
                  <c:pt idx="17">
                    <c:v>Soha nem néz sporteseményeket és nem követi azokat a sajtóban</c:v>
                  </c:pt>
                  <c:pt idx="18">
                    <c:v>Ritkán néz sport híreket vagy eseményeket</c:v>
                  </c:pt>
                  <c:pt idx="19">
                    <c:v>Gyakran nézi a sporthíreket vagy látogat ki programokra</c:v>
                  </c:pt>
                  <c:pt idx="20">
                    <c:v>Rendszeresen követi a sporteseményeket (személyesen és a hírekben is)</c:v>
                  </c:pt>
                  <c:pt idx="21">
                    <c:v>Egyáltalán nem követi a nyári olimpiai játékokat</c:v>
                  </c:pt>
                  <c:pt idx="22">
                    <c:v>Ritkán, elvétve követi</c:v>
                  </c:pt>
                  <c:pt idx="23">
                    <c:v>Gyakran követi</c:v>
                  </c:pt>
                  <c:pt idx="24">
                    <c:v>Rendszeresen követi</c:v>
                  </c:pt>
                  <c:pt idx="25">
                    <c:v>Egyáltalán nem valószínű, hogy nyer Budapest</c:v>
                  </c:pt>
                  <c:pt idx="26">
                    <c:v>Inkább nem</c:v>
                  </c:pt>
                  <c:pt idx="27">
                    <c:v>Inkább igen</c:v>
                  </c:pt>
                  <c:pt idx="28">
                    <c:v>Nagyon valószínűnek tartom</c:v>
                  </c:pt>
                </c:lvl>
                <c:lvl>
                  <c:pt idx="1">
                    <c:v>életkor</c:v>
                  </c:pt>
                  <c:pt idx="6">
                    <c:v>iskolai végzettség</c:v>
                  </c:pt>
                  <c:pt idx="10">
                    <c:v>anyagi helyzet</c:v>
                  </c:pt>
                  <c:pt idx="13">
                    <c:v>település- típus</c:v>
                  </c:pt>
                  <c:pt idx="17">
                    <c:v>.</c:v>
                  </c:pt>
                  <c:pt idx="21">
                    <c:v>.</c:v>
                  </c:pt>
                  <c:pt idx="25">
                    <c:v>.</c:v>
                  </c:pt>
                </c:lvl>
              </c:multiLvlStrCache>
            </c:multiLvlStrRef>
          </c:cat>
          <c:val>
            <c:numRef>
              <c:f>'34'!$N$44:$N$72</c:f>
              <c:numCache>
                <c:formatCode>General</c:formatCode>
                <c:ptCount val="29"/>
                <c:pt idx="0">
                  <c:v>3.3</c:v>
                </c:pt>
                <c:pt idx="1">
                  <c:v>2.8</c:v>
                </c:pt>
                <c:pt idx="2">
                  <c:v>3.46</c:v>
                </c:pt>
                <c:pt idx="3">
                  <c:v>3.24</c:v>
                </c:pt>
                <c:pt idx="4">
                  <c:v>3.42</c:v>
                </c:pt>
                <c:pt idx="5">
                  <c:v>3.48</c:v>
                </c:pt>
                <c:pt idx="6">
                  <c:v>3.48</c:v>
                </c:pt>
                <c:pt idx="7">
                  <c:v>3.36</c:v>
                </c:pt>
                <c:pt idx="8">
                  <c:v>3.13</c:v>
                </c:pt>
                <c:pt idx="9">
                  <c:v>3.27</c:v>
                </c:pt>
                <c:pt idx="10">
                  <c:v>3.29</c:v>
                </c:pt>
                <c:pt idx="11">
                  <c:v>3.07</c:v>
                </c:pt>
                <c:pt idx="12">
                  <c:v>3.47</c:v>
                </c:pt>
                <c:pt idx="13">
                  <c:v>3.05</c:v>
                </c:pt>
                <c:pt idx="14">
                  <c:v>3.25</c:v>
                </c:pt>
                <c:pt idx="15">
                  <c:v>3.53</c:v>
                </c:pt>
                <c:pt idx="16">
                  <c:v>3.26</c:v>
                </c:pt>
                <c:pt idx="17">
                  <c:v>3.47</c:v>
                </c:pt>
                <c:pt idx="18">
                  <c:v>3</c:v>
                </c:pt>
                <c:pt idx="19">
                  <c:v>3.29</c:v>
                </c:pt>
                <c:pt idx="20">
                  <c:v>3.54</c:v>
                </c:pt>
                <c:pt idx="21">
                  <c:v>3.09</c:v>
                </c:pt>
                <c:pt idx="22">
                  <c:v>3.19</c:v>
                </c:pt>
                <c:pt idx="23">
                  <c:v>3.36</c:v>
                </c:pt>
                <c:pt idx="24">
                  <c:v>3.46</c:v>
                </c:pt>
                <c:pt idx="25">
                  <c:v>2.71</c:v>
                </c:pt>
                <c:pt idx="26">
                  <c:v>3.23</c:v>
                </c:pt>
                <c:pt idx="27">
                  <c:v>3.52</c:v>
                </c:pt>
                <c:pt idx="28">
                  <c:v>3.69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114699776"/>
        <c:axId val="116067136"/>
      </c:barChart>
      <c:catAx>
        <c:axId val="114699776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16067136"/>
        <c:crosses val="autoZero"/>
        <c:auto val="1"/>
        <c:lblAlgn val="ctr"/>
        <c:lblOffset val="100"/>
        <c:tickLblSkip val="1"/>
        <c:noMultiLvlLbl val="0"/>
      </c:catAx>
      <c:valAx>
        <c:axId val="116067136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114699776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40385565223701"/>
          <c:y val="2.0607805137558902E-2"/>
          <c:w val="0.82721523531569197"/>
          <c:h val="0.8606516947864419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'2'!$K$40</c:f>
              <c:strCache>
                <c:ptCount val="1"/>
                <c:pt idx="0">
                  <c:v>Rendszeresen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0965794768612E-2"/>
                  <c:y val="1.5835124679969501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9.0070921985815604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layout>
                <c:manualLayout>
                  <c:x val="4.0241448692152904E-3"/>
                  <c:y val="1.58351246818129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1.0508274231678501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FF9900"/>
              </a:solidFill>
              <a:ln w="25400">
                <a:noFill/>
              </a:ln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'2'!$I$41:$J$64</c:f>
              <c:multiLvlStrCache>
                <c:ptCount val="24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Aktívan dolgozik</c:v>
                  </c:pt>
                  <c:pt idx="13">
                    <c:v>Tanuló</c:v>
                  </c:pt>
                  <c:pt idx="14">
                    <c:v>Háztartásbeli /GYES GYED</c:v>
                  </c:pt>
                  <c:pt idx="15">
                    <c:v>Nyugdíjas</c:v>
                  </c:pt>
                  <c:pt idx="16">
                    <c:v>Munkanélküli, vagy segélyből él</c:v>
                  </c:pt>
                  <c:pt idx="17">
                    <c:v>Rossz anyagi helyzetben élnek</c:v>
                  </c:pt>
                  <c:pt idx="18">
                    <c:v>Közepes</c:v>
                  </c:pt>
                  <c:pt idx="19">
                    <c:v>Jó anyagi helyzetben</c:v>
                  </c:pt>
                  <c:pt idx="20">
                    <c:v>Budapest</c:v>
                  </c:pt>
                  <c:pt idx="21">
                    <c:v>Megyeszékhely</c:v>
                  </c:pt>
                  <c:pt idx="22">
                    <c:v>Egyéb város</c:v>
                  </c:pt>
                  <c:pt idx="23">
                    <c:v>Község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gazdasági aktivitás</c:v>
                  </c:pt>
                  <c:pt idx="17">
                    <c:v>anyagi helyzet</c:v>
                  </c:pt>
                  <c:pt idx="20">
                    <c:v>település- típus</c:v>
                  </c:pt>
                </c:lvl>
              </c:multiLvlStrCache>
            </c:multiLvlStrRef>
          </c:cat>
          <c:val>
            <c:numRef>
              <c:f>'2'!$K$41:$K$64</c:f>
              <c:numCache>
                <c:formatCode>0.0%</c:formatCode>
                <c:ptCount val="24"/>
                <c:pt idx="0">
                  <c:v>5.1999999999999998E-2</c:v>
                </c:pt>
                <c:pt idx="1">
                  <c:v>8.4000000000000005E-2</c:v>
                </c:pt>
                <c:pt idx="2">
                  <c:v>2.4E-2</c:v>
                </c:pt>
                <c:pt idx="3">
                  <c:v>8.8999999999999996E-2</c:v>
                </c:pt>
                <c:pt idx="4">
                  <c:v>4.2999999999999997E-2</c:v>
                </c:pt>
                <c:pt idx="5">
                  <c:v>4.5999999999999999E-2</c:v>
                </c:pt>
                <c:pt idx="6">
                  <c:v>6.4000000000000001E-2</c:v>
                </c:pt>
                <c:pt idx="7">
                  <c:v>3.1E-2</c:v>
                </c:pt>
                <c:pt idx="8">
                  <c:v>5.6000000000000001E-2</c:v>
                </c:pt>
                <c:pt idx="9">
                  <c:v>5.0999999999999997E-2</c:v>
                </c:pt>
                <c:pt idx="10">
                  <c:v>5.2999999999999999E-2</c:v>
                </c:pt>
                <c:pt idx="11">
                  <c:v>4.3999999999999997E-2</c:v>
                </c:pt>
                <c:pt idx="12">
                  <c:v>0.05</c:v>
                </c:pt>
                <c:pt idx="13">
                  <c:v>0.11700000000000001</c:v>
                </c:pt>
                <c:pt idx="14">
                  <c:v>9.4E-2</c:v>
                </c:pt>
                <c:pt idx="15">
                  <c:v>3.4000000000000002E-2</c:v>
                </c:pt>
                <c:pt idx="17">
                  <c:v>0.03</c:v>
                </c:pt>
                <c:pt idx="18">
                  <c:v>3.6999999999999998E-2</c:v>
                </c:pt>
                <c:pt idx="19">
                  <c:v>6.9000000000000006E-2</c:v>
                </c:pt>
                <c:pt idx="20">
                  <c:v>4.2999999999999997E-2</c:v>
                </c:pt>
                <c:pt idx="21">
                  <c:v>5.8000000000000003E-2</c:v>
                </c:pt>
                <c:pt idx="22">
                  <c:v>3.1E-2</c:v>
                </c:pt>
                <c:pt idx="23">
                  <c:v>7.4999999999999997E-2</c:v>
                </c:pt>
              </c:numCache>
            </c:numRef>
          </c:val>
        </c:ser>
        <c:ser>
          <c:idx val="1"/>
          <c:order val="1"/>
          <c:tx>
            <c:strRef>
              <c:f>'2'!$L$40</c:f>
              <c:strCache>
                <c:ptCount val="1"/>
                <c:pt idx="0">
                  <c:v>Gyakran</c:v>
                </c:pt>
              </c:strCache>
            </c:strRef>
          </c:tx>
          <c:spPr>
            <a:solidFill>
              <a:srgbClr val="FFFF99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2"/>
              <c:layout>
                <c:manualLayout>
                  <c:x val="1.2853558608347601E-2"/>
                  <c:y val="2.202779178845560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2.32116376097149E-2"/>
                  <c:y val="-4.4053849105116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1.501182033096929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3.60283687943262E-2"/>
                  <c:y val="5.4024112058457705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FFFF99"/>
              </a:solidFill>
              <a:ln w="25400">
                <a:noFill/>
              </a:ln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'2'!$I$41:$J$64</c:f>
              <c:multiLvlStrCache>
                <c:ptCount val="24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Aktívan dolgozik</c:v>
                  </c:pt>
                  <c:pt idx="13">
                    <c:v>Tanuló</c:v>
                  </c:pt>
                  <c:pt idx="14">
                    <c:v>Háztartásbeli /GYES GYED</c:v>
                  </c:pt>
                  <c:pt idx="15">
                    <c:v>Nyugdíjas</c:v>
                  </c:pt>
                  <c:pt idx="16">
                    <c:v>Munkanélküli, vagy segélyből él</c:v>
                  </c:pt>
                  <c:pt idx="17">
                    <c:v>Rossz anyagi helyzetben élnek</c:v>
                  </c:pt>
                  <c:pt idx="18">
                    <c:v>Közepes</c:v>
                  </c:pt>
                  <c:pt idx="19">
                    <c:v>Jó anyagi helyzetben</c:v>
                  </c:pt>
                  <c:pt idx="20">
                    <c:v>Budapest</c:v>
                  </c:pt>
                  <c:pt idx="21">
                    <c:v>Megyeszékhely</c:v>
                  </c:pt>
                  <c:pt idx="22">
                    <c:v>Egyéb város</c:v>
                  </c:pt>
                  <c:pt idx="23">
                    <c:v>Község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gazdasági aktivitás</c:v>
                  </c:pt>
                  <c:pt idx="17">
                    <c:v>anyagi helyzet</c:v>
                  </c:pt>
                  <c:pt idx="20">
                    <c:v>település- típus</c:v>
                  </c:pt>
                </c:lvl>
              </c:multiLvlStrCache>
            </c:multiLvlStrRef>
          </c:cat>
          <c:val>
            <c:numRef>
              <c:f>'2'!$L$41:$L$64</c:f>
              <c:numCache>
                <c:formatCode>0.0%</c:formatCode>
                <c:ptCount val="24"/>
                <c:pt idx="0">
                  <c:v>6.0999999999999999E-2</c:v>
                </c:pt>
                <c:pt idx="1">
                  <c:v>8.7999999999999995E-2</c:v>
                </c:pt>
                <c:pt idx="2">
                  <c:v>3.6999999999999998E-2</c:v>
                </c:pt>
                <c:pt idx="3">
                  <c:v>0.13200000000000001</c:v>
                </c:pt>
                <c:pt idx="4">
                  <c:v>7.8E-2</c:v>
                </c:pt>
                <c:pt idx="5">
                  <c:v>6.0999999999999999E-2</c:v>
                </c:pt>
                <c:pt idx="6">
                  <c:v>3.5999999999999997E-2</c:v>
                </c:pt>
                <c:pt idx="7">
                  <c:v>1.9E-2</c:v>
                </c:pt>
                <c:pt idx="8">
                  <c:v>3.3000000000000002E-2</c:v>
                </c:pt>
                <c:pt idx="9">
                  <c:v>4.2000000000000003E-2</c:v>
                </c:pt>
                <c:pt idx="10">
                  <c:v>8.7999999999999995E-2</c:v>
                </c:pt>
                <c:pt idx="11">
                  <c:v>7.6999999999999999E-2</c:v>
                </c:pt>
                <c:pt idx="12">
                  <c:v>7.0999999999999994E-2</c:v>
                </c:pt>
                <c:pt idx="13">
                  <c:v>0.16700000000000001</c:v>
                </c:pt>
                <c:pt idx="14">
                  <c:v>9.4E-2</c:v>
                </c:pt>
                <c:pt idx="15">
                  <c:v>1.4999999999999999E-2</c:v>
                </c:pt>
                <c:pt idx="17">
                  <c:v>5.5E-2</c:v>
                </c:pt>
                <c:pt idx="18">
                  <c:v>4.3999999999999997E-2</c:v>
                </c:pt>
                <c:pt idx="19">
                  <c:v>7.5999999999999998E-2</c:v>
                </c:pt>
                <c:pt idx="20">
                  <c:v>2.7E-2</c:v>
                </c:pt>
                <c:pt idx="21">
                  <c:v>8.7999999999999995E-2</c:v>
                </c:pt>
                <c:pt idx="22">
                  <c:v>7.2999999999999995E-2</c:v>
                </c:pt>
                <c:pt idx="23">
                  <c:v>5.1999999999999998E-2</c:v>
                </c:pt>
              </c:numCache>
            </c:numRef>
          </c:val>
        </c:ser>
        <c:ser>
          <c:idx val="2"/>
          <c:order val="2"/>
          <c:tx>
            <c:strRef>
              <c:f>'2'!$M$40</c:f>
              <c:strCache>
                <c:ptCount val="1"/>
                <c:pt idx="0">
                  <c:v>Ritkán, alkalomszerűen</c:v>
                </c:pt>
              </c:strCache>
            </c:strRef>
          </c:tx>
          <c:spPr>
            <a:solidFill>
              <a:srgbClr val="558ED5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18"/>
              <c:layout>
                <c:manualLayout>
                  <c:x val="1.0731052984574101E-2"/>
                  <c:y val="1.58351246818129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'2'!$I$41:$J$64</c:f>
              <c:multiLvlStrCache>
                <c:ptCount val="24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Aktívan dolgozik</c:v>
                  </c:pt>
                  <c:pt idx="13">
                    <c:v>Tanuló</c:v>
                  </c:pt>
                  <c:pt idx="14">
                    <c:v>Háztartásbeli /GYES GYED</c:v>
                  </c:pt>
                  <c:pt idx="15">
                    <c:v>Nyugdíjas</c:v>
                  </c:pt>
                  <c:pt idx="16">
                    <c:v>Munkanélküli, vagy segélyből él</c:v>
                  </c:pt>
                  <c:pt idx="17">
                    <c:v>Rossz anyagi helyzetben élnek</c:v>
                  </c:pt>
                  <c:pt idx="18">
                    <c:v>Közepes</c:v>
                  </c:pt>
                  <c:pt idx="19">
                    <c:v>Jó anyagi helyzetben</c:v>
                  </c:pt>
                  <c:pt idx="20">
                    <c:v>Budapest</c:v>
                  </c:pt>
                  <c:pt idx="21">
                    <c:v>Megyeszékhely</c:v>
                  </c:pt>
                  <c:pt idx="22">
                    <c:v>Egyéb város</c:v>
                  </c:pt>
                  <c:pt idx="23">
                    <c:v>Község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gazdasági aktivitás</c:v>
                  </c:pt>
                  <c:pt idx="17">
                    <c:v>anyagi helyzet</c:v>
                  </c:pt>
                  <c:pt idx="20">
                    <c:v>település- típus</c:v>
                  </c:pt>
                </c:lvl>
              </c:multiLvlStrCache>
            </c:multiLvlStrRef>
          </c:cat>
          <c:val>
            <c:numRef>
              <c:f>'2'!$M$41:$M$64</c:f>
              <c:numCache>
                <c:formatCode>0.0%</c:formatCode>
                <c:ptCount val="24"/>
                <c:pt idx="0">
                  <c:v>0.35299999999999998</c:v>
                </c:pt>
                <c:pt idx="1">
                  <c:v>0.432</c:v>
                </c:pt>
                <c:pt idx="2">
                  <c:v>0.28399999999999997</c:v>
                </c:pt>
                <c:pt idx="3">
                  <c:v>0.38100000000000001</c:v>
                </c:pt>
                <c:pt idx="4">
                  <c:v>0.41499999999999998</c:v>
                </c:pt>
                <c:pt idx="5">
                  <c:v>0.41599999999999998</c:v>
                </c:pt>
                <c:pt idx="6">
                  <c:v>0.36099999999999999</c:v>
                </c:pt>
                <c:pt idx="7">
                  <c:v>0.252</c:v>
                </c:pt>
                <c:pt idx="8">
                  <c:v>0.20899999999999999</c:v>
                </c:pt>
                <c:pt idx="9">
                  <c:v>0.41</c:v>
                </c:pt>
                <c:pt idx="10">
                  <c:v>0.39200000000000002</c:v>
                </c:pt>
                <c:pt idx="11">
                  <c:v>0.437</c:v>
                </c:pt>
                <c:pt idx="12">
                  <c:v>0.41399999999999998</c:v>
                </c:pt>
                <c:pt idx="13">
                  <c:v>0.35</c:v>
                </c:pt>
                <c:pt idx="14">
                  <c:v>0.29399999999999998</c:v>
                </c:pt>
                <c:pt idx="15">
                  <c:v>0.248</c:v>
                </c:pt>
                <c:pt idx="16">
                  <c:v>0.5</c:v>
                </c:pt>
                <c:pt idx="17">
                  <c:v>0.35799999999999998</c:v>
                </c:pt>
                <c:pt idx="18">
                  <c:v>0.32200000000000001</c:v>
                </c:pt>
                <c:pt idx="19">
                  <c:v>0.374</c:v>
                </c:pt>
                <c:pt idx="20">
                  <c:v>0.39600000000000002</c:v>
                </c:pt>
                <c:pt idx="21">
                  <c:v>0.42799999999999999</c:v>
                </c:pt>
                <c:pt idx="22">
                  <c:v>0.312</c:v>
                </c:pt>
                <c:pt idx="23">
                  <c:v>0.318</c:v>
                </c:pt>
              </c:numCache>
            </c:numRef>
          </c:val>
        </c:ser>
        <c:ser>
          <c:idx val="3"/>
          <c:order val="3"/>
          <c:tx>
            <c:strRef>
              <c:f>'2'!$N$40</c:f>
              <c:strCache>
                <c:ptCount val="1"/>
                <c:pt idx="0">
                  <c:v>Soha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7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9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5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6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002060"/>
              </a:solidFill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hu-HU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'2'!$I$41:$J$64</c:f>
              <c:multiLvlStrCache>
                <c:ptCount val="24"/>
                <c:lvl>
                  <c:pt idx="0">
                    <c:v>Átlag</c:v>
                  </c:pt>
                  <c:pt idx="1">
                    <c:v>Férfi</c:v>
                  </c:pt>
                  <c:pt idx="2">
                    <c:v>Nő</c:v>
                  </c:pt>
                  <c:pt idx="3">
                    <c:v>18-29 éves</c:v>
                  </c:pt>
                  <c:pt idx="4">
                    <c:v>30-39 éves</c:v>
                  </c:pt>
                  <c:pt idx="5">
                    <c:v>40-49 éves</c:v>
                  </c:pt>
                  <c:pt idx="6">
                    <c:v>50-59 éves</c:v>
                  </c:pt>
                  <c:pt idx="7">
                    <c:v>60+ éves</c:v>
                  </c:pt>
                  <c:pt idx="8">
                    <c:v>Nyolc általános vagy alacsonyabb</c:v>
                  </c:pt>
                  <c:pt idx="9">
                    <c:v>Szakiskola vagy szakmunkásképző</c:v>
                  </c:pt>
                  <c:pt idx="10">
                    <c:v>Középiskolai érettségi</c:v>
                  </c:pt>
                  <c:pt idx="11">
                    <c:v>Főiskolai vagy egyetemi diploma</c:v>
                  </c:pt>
                  <c:pt idx="12">
                    <c:v>Aktívan dolgozik</c:v>
                  </c:pt>
                  <c:pt idx="13">
                    <c:v>Tanuló</c:v>
                  </c:pt>
                  <c:pt idx="14">
                    <c:v>Háztartásbeli /GYES GYED</c:v>
                  </c:pt>
                  <c:pt idx="15">
                    <c:v>Nyugdíjas</c:v>
                  </c:pt>
                  <c:pt idx="16">
                    <c:v>Munkanélküli, vagy segélyből él</c:v>
                  </c:pt>
                  <c:pt idx="17">
                    <c:v>Rossz anyagi helyzetben élnek</c:v>
                  </c:pt>
                  <c:pt idx="18">
                    <c:v>Közepes</c:v>
                  </c:pt>
                  <c:pt idx="19">
                    <c:v>Jó anyagi helyzetben</c:v>
                  </c:pt>
                  <c:pt idx="20">
                    <c:v>Budapest</c:v>
                  </c:pt>
                  <c:pt idx="21">
                    <c:v>Megyeszékhely</c:v>
                  </c:pt>
                  <c:pt idx="22">
                    <c:v>Egyéb város</c:v>
                  </c:pt>
                  <c:pt idx="23">
                    <c:v>Község</c:v>
                  </c:pt>
                </c:lvl>
                <c:lvl>
                  <c:pt idx="1">
                    <c:v>nem</c:v>
                  </c:pt>
                  <c:pt idx="3">
                    <c:v>életkor</c:v>
                  </c:pt>
                  <c:pt idx="8">
                    <c:v>iskolai végzettség</c:v>
                  </c:pt>
                  <c:pt idx="12">
                    <c:v>gazdasági aktivitás</c:v>
                  </c:pt>
                  <c:pt idx="17">
                    <c:v>anyagi helyzet</c:v>
                  </c:pt>
                  <c:pt idx="20">
                    <c:v>település- típus</c:v>
                  </c:pt>
                </c:lvl>
              </c:multiLvlStrCache>
            </c:multiLvlStrRef>
          </c:cat>
          <c:val>
            <c:numRef>
              <c:f>'2'!$N$41:$N$64</c:f>
              <c:numCache>
                <c:formatCode>0.0%</c:formatCode>
                <c:ptCount val="24"/>
                <c:pt idx="0">
                  <c:v>0.53500000000000003</c:v>
                </c:pt>
                <c:pt idx="1">
                  <c:v>0.39600000000000002</c:v>
                </c:pt>
                <c:pt idx="2">
                  <c:v>0.65500000000000003</c:v>
                </c:pt>
                <c:pt idx="3">
                  <c:v>0.39700000000000002</c:v>
                </c:pt>
                <c:pt idx="4">
                  <c:v>0.46300000000000002</c:v>
                </c:pt>
                <c:pt idx="5">
                  <c:v>0.47699999999999998</c:v>
                </c:pt>
                <c:pt idx="6">
                  <c:v>0.53900000000000003</c:v>
                </c:pt>
                <c:pt idx="7">
                  <c:v>0.69899999999999995</c:v>
                </c:pt>
                <c:pt idx="8">
                  <c:v>0.70199999999999996</c:v>
                </c:pt>
                <c:pt idx="9">
                  <c:v>0.498</c:v>
                </c:pt>
                <c:pt idx="10">
                  <c:v>0.46700000000000003</c:v>
                </c:pt>
                <c:pt idx="11">
                  <c:v>0.443</c:v>
                </c:pt>
                <c:pt idx="12">
                  <c:v>0.46600000000000003</c:v>
                </c:pt>
                <c:pt idx="13">
                  <c:v>0.36699999999999999</c:v>
                </c:pt>
                <c:pt idx="14">
                  <c:v>0.51800000000000002</c:v>
                </c:pt>
                <c:pt idx="15">
                  <c:v>0.70199999999999996</c:v>
                </c:pt>
                <c:pt idx="16">
                  <c:v>0.5</c:v>
                </c:pt>
                <c:pt idx="17">
                  <c:v>0.55700000000000005</c:v>
                </c:pt>
                <c:pt idx="18">
                  <c:v>0.59699999999999998</c:v>
                </c:pt>
                <c:pt idx="19">
                  <c:v>0.48099999999999998</c:v>
                </c:pt>
                <c:pt idx="20">
                  <c:v>0.53500000000000003</c:v>
                </c:pt>
                <c:pt idx="21">
                  <c:v>0.42599999999999999</c:v>
                </c:pt>
                <c:pt idx="22">
                  <c:v>0.58399999999999996</c:v>
                </c:pt>
                <c:pt idx="23">
                  <c:v>0.55400000000000005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92623360"/>
        <c:axId val="74512576"/>
      </c:barChart>
      <c:catAx>
        <c:axId val="926233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745125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4512576"/>
        <c:scaling>
          <c:orientation val="minMax"/>
          <c:max val="1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hu-HU"/>
          </a:p>
        </c:txPr>
        <c:crossAx val="92623360"/>
        <c:crosses val="max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7.30395662807034E-3"/>
          <c:y val="0.92404964539007095"/>
          <c:w val="0.99269609929077995"/>
          <c:h val="7.5950354609929105E-2"/>
        </c:manualLayout>
      </c:layout>
      <c:overlay val="0"/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 panose="020B0604020202020204" pitchFamily="34" charset="0"/>
          <a:ea typeface="Arial"/>
          <a:cs typeface="Arial" panose="020B0604020202020204" pitchFamily="34" charset="0"/>
        </a:defRPr>
      </a:pPr>
      <a:endParaRPr lang="hu-H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Elsősorban hol szokott sporteseményeket nézni? (%)</a:t>
            </a:r>
          </a:p>
        </c:rich>
      </c:tx>
      <c:layout>
        <c:manualLayout>
          <c:xMode val="edge"/>
          <c:yMode val="edge"/>
          <c:x val="0.16805322222222199"/>
          <c:y val="4.8289869281045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8515366666666701"/>
          <c:y val="0.15598104575163399"/>
          <c:w val="0.57463944444444504"/>
          <c:h val="0.7489758169934640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'3'!$B$3:$B$10</c:f>
              <c:strCache>
                <c:ptCount val="8"/>
                <c:pt idx="0">
                  <c:v>Televízióban</c:v>
                </c:pt>
                <c:pt idx="1">
                  <c:v>Rádióban</c:v>
                </c:pt>
                <c:pt idx="2">
                  <c:v>Interneten</c:v>
                </c:pt>
                <c:pt idx="3">
                  <c:v>Kivetítőn szabadtéren</c:v>
                </c:pt>
                <c:pt idx="4">
                  <c:v>Kivetítőn kocsmában, étteremben</c:v>
                </c:pt>
                <c:pt idx="5">
                  <c:v>Élőben a sporteseményen</c:v>
                </c:pt>
                <c:pt idx="6">
                  <c:v>Sehol</c:v>
                </c:pt>
                <c:pt idx="7">
                  <c:v>Nem tudja/Nem válaszol</c:v>
                </c:pt>
              </c:strCache>
            </c:strRef>
          </c:cat>
          <c:val>
            <c:numRef>
              <c:f>'3'!$E$3:$E$10</c:f>
              <c:numCache>
                <c:formatCode>0.0</c:formatCode>
                <c:ptCount val="8"/>
                <c:pt idx="0">
                  <c:v>77.400000000000006</c:v>
                </c:pt>
                <c:pt idx="1">
                  <c:v>0.8</c:v>
                </c:pt>
                <c:pt idx="2">
                  <c:v>5</c:v>
                </c:pt>
                <c:pt idx="3">
                  <c:v>0.3</c:v>
                </c:pt>
                <c:pt idx="4">
                  <c:v>0.9</c:v>
                </c:pt>
                <c:pt idx="5">
                  <c:v>5.3</c:v>
                </c:pt>
                <c:pt idx="6">
                  <c:v>10</c:v>
                </c:pt>
                <c:pt idx="7">
                  <c:v>0.1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-33"/>
        <c:axId val="80593408"/>
        <c:axId val="74513152"/>
      </c:barChart>
      <c:catAx>
        <c:axId val="8059340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74513152"/>
        <c:crosses val="autoZero"/>
        <c:auto val="1"/>
        <c:lblAlgn val="ctr"/>
        <c:lblOffset val="100"/>
        <c:noMultiLvlLbl val="0"/>
      </c:catAx>
      <c:valAx>
        <c:axId val="74513152"/>
        <c:scaling>
          <c:orientation val="minMax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/>
            </a:pPr>
            <a:endParaRPr lang="hu-HU"/>
          </a:p>
        </c:txPr>
        <c:crossAx val="80593408"/>
        <c:crosses val="max"/>
        <c:crossBetween val="between"/>
        <c:majorUnit val="10"/>
        <c:minorUnit val="5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Ki az Ön kedvenc, ma is aktív magyar sportolója, olimpikonja? (nyitott kérdés, sportágak, %)</a:t>
            </a:r>
          </a:p>
        </c:rich>
      </c:tx>
      <c:layout>
        <c:manualLayout>
          <c:xMode val="edge"/>
          <c:yMode val="edge"/>
          <c:x val="0.16805322222222199"/>
          <c:y val="2.131274509803919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8515366666666701"/>
          <c:y val="0.15598104575163399"/>
          <c:w val="0.57463944444444504"/>
          <c:h val="0.7489758169934640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'4'!$B$3:$B$12</c:f>
              <c:strCache>
                <c:ptCount val="10"/>
                <c:pt idx="0">
                  <c:v>Úszó</c:v>
                </c:pt>
                <c:pt idx="1">
                  <c:v>Labdarúgó</c:v>
                </c:pt>
                <c:pt idx="2">
                  <c:v>Kézilabdás</c:v>
                </c:pt>
                <c:pt idx="3">
                  <c:v>Kajak-kenus</c:v>
                </c:pt>
                <c:pt idx="4">
                  <c:v>Tornász</c:v>
                </c:pt>
                <c:pt idx="5">
                  <c:v>Vizilabdás</c:v>
                </c:pt>
                <c:pt idx="6">
                  <c:v>Küzdősportoló</c:v>
                </c:pt>
                <c:pt idx="7">
                  <c:v>Egyéb (pl. teniszező, vívó, atléta)</c:v>
                </c:pt>
                <c:pt idx="8">
                  <c:v>Nincs ilyen</c:v>
                </c:pt>
                <c:pt idx="9">
                  <c:v>Nem tudja/nem válaszol</c:v>
                </c:pt>
              </c:strCache>
            </c:strRef>
          </c:cat>
          <c:val>
            <c:numRef>
              <c:f>'4'!$E$3:$E$12</c:f>
              <c:numCache>
                <c:formatCode>General</c:formatCode>
                <c:ptCount val="10"/>
                <c:pt idx="0">
                  <c:v>39.6</c:v>
                </c:pt>
                <c:pt idx="1">
                  <c:v>7.5</c:v>
                </c:pt>
                <c:pt idx="2">
                  <c:v>5.8</c:v>
                </c:pt>
                <c:pt idx="3">
                  <c:v>4.3</c:v>
                </c:pt>
                <c:pt idx="4">
                  <c:v>3.6</c:v>
                </c:pt>
                <c:pt idx="5">
                  <c:v>2.8</c:v>
                </c:pt>
                <c:pt idx="6">
                  <c:v>1.2</c:v>
                </c:pt>
                <c:pt idx="7">
                  <c:v>4.7</c:v>
                </c:pt>
                <c:pt idx="8">
                  <c:v>26.3</c:v>
                </c:pt>
                <c:pt idx="9">
                  <c:v>4.0999999999999996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-33"/>
        <c:axId val="80122368"/>
        <c:axId val="74513728"/>
      </c:barChart>
      <c:catAx>
        <c:axId val="801223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74513728"/>
        <c:crosses val="autoZero"/>
        <c:auto val="1"/>
        <c:lblAlgn val="ctr"/>
        <c:lblOffset val="100"/>
        <c:noMultiLvlLbl val="0"/>
      </c:catAx>
      <c:valAx>
        <c:axId val="74513728"/>
        <c:scaling>
          <c:orientation val="minMax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/>
            </a:pPr>
            <a:endParaRPr lang="hu-HU"/>
          </a:p>
        </c:txPr>
        <c:crossAx val="80122368"/>
        <c:crosses val="max"/>
        <c:crossBetween val="between"/>
        <c:majorUnit val="10"/>
        <c:minorUnit val="5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Milyen hatással van Önre, ha kiemelkedően teljesítenek a magyar sportolók? (%)</a:t>
            </a:r>
          </a:p>
        </c:rich>
      </c:tx>
      <c:layout>
        <c:manualLayout>
          <c:xMode val="edge"/>
          <c:yMode val="edge"/>
          <c:x val="0.107096129600114"/>
          <c:y val="7.4082190030505798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403777777777694E-2"/>
          <c:y val="0.23748235294117601"/>
          <c:w val="0.84354866666666695"/>
          <c:h val="0.48455408496732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558ED5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'5'!$B$3:$B$7</c:f>
              <c:strCache>
                <c:ptCount val="5"/>
                <c:pt idx="0">
                  <c:v>Semmilyen hatással nincs rám</c:v>
                </c:pt>
                <c:pt idx="1">
                  <c:v>Alig van rám hatással</c:v>
                </c:pt>
                <c:pt idx="2">
                  <c:v>Kis büszkeséggel tölt el</c:v>
                </c:pt>
                <c:pt idx="3">
                  <c:v>Nagyon büszke vagyok rájuk</c:v>
                </c:pt>
                <c:pt idx="4">
                  <c:v>Nem tudja/Nem válaszol</c:v>
                </c:pt>
              </c:strCache>
            </c:strRef>
          </c:cat>
          <c:val>
            <c:numRef>
              <c:f>'5'!$E$3:$E$7</c:f>
              <c:numCache>
                <c:formatCode>###0.0</c:formatCode>
                <c:ptCount val="5"/>
                <c:pt idx="0">
                  <c:v>5.9</c:v>
                </c:pt>
                <c:pt idx="1">
                  <c:v>6.9</c:v>
                </c:pt>
                <c:pt idx="2">
                  <c:v>27.6</c:v>
                </c:pt>
                <c:pt idx="3">
                  <c:v>58.8</c:v>
                </c:pt>
                <c:pt idx="4" formatCode="0.0">
                  <c:v>0.8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0682223038550205"/>
          <c:w val="0.98099800968987705"/>
          <c:h val="0.18374662599223801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0304222222222195"/>
          <c:y val="6.2280741754065998E-2"/>
          <c:w val="0.47868388888888902"/>
          <c:h val="0.91266851851851905"/>
        </c:manualLayout>
      </c:layout>
      <c:barChart>
        <c:barDir val="bar"/>
        <c:grouping val="clustered"/>
        <c:varyColors val="1"/>
        <c:ser>
          <c:idx val="1"/>
          <c:order val="0"/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4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5"/>
            <c:invertIfNegative val="0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9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10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7"/>
            <c:invertIfNegative val="0"/>
            <c:bubble3D val="0"/>
            <c:spPr>
              <a:solidFill>
                <a:srgbClr val="9BBB59">
                  <a:lumMod val="60000"/>
                  <a:lumOff val="40000"/>
                </a:srgbClr>
              </a:solidFill>
            </c:spPr>
          </c:dPt>
          <c:dPt>
            <c:idx val="18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9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0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1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22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3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4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5"/>
            <c:invertIfNegative val="0"/>
            <c:bubble3D val="0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6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Pt>
            <c:idx val="28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hu-H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'5'!$J$47:$K$64</c:f>
              <c:multiLvlStrCache>
                <c:ptCount val="18"/>
                <c:lvl>
                  <c:pt idx="0">
                    <c:v>Átlag</c:v>
                  </c:pt>
                  <c:pt idx="1">
                    <c:v>18-29 éves</c:v>
                  </c:pt>
                  <c:pt idx="2">
                    <c:v>30-39 éves</c:v>
                  </c:pt>
                  <c:pt idx="3">
                    <c:v>40-49 éves</c:v>
                  </c:pt>
                  <c:pt idx="4">
                    <c:v>50-59 éves</c:v>
                  </c:pt>
                  <c:pt idx="5">
                    <c:v>60+ éves</c:v>
                  </c:pt>
                  <c:pt idx="6">
                    <c:v>Nyolc általános vagy alacsonyabb</c:v>
                  </c:pt>
                  <c:pt idx="7">
                    <c:v>Szakiskola vagy szakmunkásképző</c:v>
                  </c:pt>
                  <c:pt idx="8">
                    <c:v>Középiskolai érettségi</c:v>
                  </c:pt>
                  <c:pt idx="9">
                    <c:v>Főiskolai vagy egyetemi diploma</c:v>
                  </c:pt>
                  <c:pt idx="10">
                    <c:v>Soha nem néz sporteseményeket és nem követi azokat a sajtóban</c:v>
                  </c:pt>
                  <c:pt idx="11">
                    <c:v>Ritkán néz sport híreket vagy eseményeket</c:v>
                  </c:pt>
                  <c:pt idx="12">
                    <c:v>Gyakran nézi a sporthíreket vagy látogat ki programokra</c:v>
                  </c:pt>
                  <c:pt idx="13">
                    <c:v>Rendszeresen követi a sporteseményeket (személyesen és a hírekben is)*</c:v>
                  </c:pt>
                  <c:pt idx="14">
                    <c:v>Egyáltalán nem követi a nyári olimpiai játékokat</c:v>
                  </c:pt>
                  <c:pt idx="15">
                    <c:v>Ritkán, elvétve követi</c:v>
                  </c:pt>
                  <c:pt idx="16">
                    <c:v>Gyakran követi</c:v>
                  </c:pt>
                  <c:pt idx="17">
                    <c:v>Rendszeresen követi</c:v>
                  </c:pt>
                </c:lvl>
                <c:lvl>
                  <c:pt idx="1">
                    <c:v>életkor</c:v>
                  </c:pt>
                  <c:pt idx="6">
                    <c:v>iskolai végzettség</c:v>
                  </c:pt>
                  <c:pt idx="10">
                    <c:v>.</c:v>
                  </c:pt>
                  <c:pt idx="14">
                    <c:v>.</c:v>
                  </c:pt>
                </c:lvl>
              </c:multiLvlStrCache>
            </c:multiLvlStrRef>
          </c:cat>
          <c:val>
            <c:numRef>
              <c:f>'5'!$L$47:$L$64</c:f>
              <c:numCache>
                <c:formatCode>General</c:formatCode>
                <c:ptCount val="18"/>
                <c:pt idx="0">
                  <c:v>3.4</c:v>
                </c:pt>
                <c:pt idx="1">
                  <c:v>3.07</c:v>
                </c:pt>
                <c:pt idx="2">
                  <c:v>3.36</c:v>
                </c:pt>
                <c:pt idx="3">
                  <c:v>3.43</c:v>
                </c:pt>
                <c:pt idx="4">
                  <c:v>3.53</c:v>
                </c:pt>
                <c:pt idx="5">
                  <c:v>3.56</c:v>
                </c:pt>
                <c:pt idx="6">
                  <c:v>3.27</c:v>
                </c:pt>
                <c:pt idx="7">
                  <c:v>3.36</c:v>
                </c:pt>
                <c:pt idx="8">
                  <c:v>3.44</c:v>
                </c:pt>
                <c:pt idx="9">
                  <c:v>3.6</c:v>
                </c:pt>
                <c:pt idx="10">
                  <c:v>2.84</c:v>
                </c:pt>
                <c:pt idx="11">
                  <c:v>3.38</c:v>
                </c:pt>
                <c:pt idx="12">
                  <c:v>3.51</c:v>
                </c:pt>
                <c:pt idx="13">
                  <c:v>3.69</c:v>
                </c:pt>
                <c:pt idx="14">
                  <c:v>2.4700000000000002</c:v>
                </c:pt>
                <c:pt idx="15">
                  <c:v>3.28</c:v>
                </c:pt>
                <c:pt idx="16">
                  <c:v>3.63</c:v>
                </c:pt>
                <c:pt idx="17">
                  <c:v>3.82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"/>
        <c:axId val="80265728"/>
        <c:axId val="79254592"/>
      </c:barChart>
      <c:catAx>
        <c:axId val="80265728"/>
        <c:scaling>
          <c:orientation val="maxMin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79254592"/>
        <c:crosses val="autoZero"/>
        <c:auto val="1"/>
        <c:lblAlgn val="ctr"/>
        <c:lblOffset val="100"/>
        <c:tickLblSkip val="1"/>
        <c:noMultiLvlLbl val="0"/>
      </c:catAx>
      <c:valAx>
        <c:axId val="79254592"/>
        <c:scaling>
          <c:orientation val="minMax"/>
          <c:max val="4"/>
          <c:min val="1"/>
        </c:scaling>
        <c:delete val="0"/>
        <c:axPos val="t"/>
        <c:majorGridlines/>
        <c:numFmt formatCode="#,##0.0" sourceLinked="0"/>
        <c:majorTickMark val="none"/>
        <c:minorTickMark val="in"/>
        <c:tickLblPos val="nextTo"/>
        <c:txPr>
          <a:bodyPr/>
          <a:lstStyle/>
          <a:p>
            <a:pPr>
              <a:defRPr sz="1000"/>
            </a:pPr>
            <a:endParaRPr lang="hu-HU"/>
          </a:p>
        </c:txPr>
        <c:crossAx val="80265728"/>
        <c:crosses val="autoZero"/>
        <c:crossBetween val="between"/>
        <c:majorUnit val="0.5"/>
        <c:min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>
          <a:latin typeface="HelveticaNeueLT Pro 55 Roman"/>
          <a:cs typeface="Arial" pitchFamily="34" charset="0"/>
        </a:defRPr>
      </a:pPr>
      <a:endParaRPr lang="hu-H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Figyelemmel szokta kísérni a nyári olimpiai játékokat? (%)</a:t>
            </a:r>
          </a:p>
        </c:rich>
      </c:tx>
      <c:layout>
        <c:manualLayout>
          <c:xMode val="edge"/>
          <c:yMode val="edge"/>
          <c:x val="0.122618333333333"/>
          <c:y val="7.2007026143790898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881555555555604E-2"/>
          <c:y val="0.212580392156863"/>
          <c:w val="0.861893111111111"/>
          <c:h val="0.49492990196078401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00206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558ED5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'6'!$B$3:$B$7</c:f>
              <c:strCache>
                <c:ptCount val="5"/>
                <c:pt idx="0">
                  <c:v>Egyáltalán nem követi</c:v>
                </c:pt>
                <c:pt idx="1">
                  <c:v>Ritkán, elvétve követi</c:v>
                </c:pt>
                <c:pt idx="2">
                  <c:v>Gyakran követi</c:v>
                </c:pt>
                <c:pt idx="3">
                  <c:v>Rendszeresen követi</c:v>
                </c:pt>
                <c:pt idx="4">
                  <c:v>Nem tudja/Nem válaszol</c:v>
                </c:pt>
              </c:strCache>
            </c:strRef>
          </c:cat>
          <c:val>
            <c:numRef>
              <c:f>'6'!$E$3:$E$7</c:f>
              <c:numCache>
                <c:formatCode>###0.0</c:formatCode>
                <c:ptCount val="5"/>
                <c:pt idx="0">
                  <c:v>14</c:v>
                </c:pt>
                <c:pt idx="1">
                  <c:v>33.799999999999997</c:v>
                </c:pt>
                <c:pt idx="2">
                  <c:v>22.9</c:v>
                </c:pt>
                <c:pt idx="3">
                  <c:v>28.9</c:v>
                </c:pt>
                <c:pt idx="4" formatCode="0.0">
                  <c:v>0.4</c:v>
                </c:pt>
              </c:numCache>
            </c:numRef>
          </c:val>
        </c:ser>
        <c:dLbls>
          <c:showLegendKey val="1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00704934541793E-2"/>
          <c:y val="0.80682223038550205"/>
          <c:w val="0.98099800968987705"/>
          <c:h val="0.18374662599223801"/>
        </c:manualLayout>
      </c:layout>
      <c:overlay val="0"/>
      <c:spPr>
        <a:noFill/>
        <a:ln w="25400">
          <a:noFill/>
        </a:ln>
      </c:spPr>
      <c:txPr>
        <a:bodyPr/>
        <a:lstStyle/>
        <a:p>
          <a:pPr rtl="0">
            <a:defRPr/>
          </a:pPr>
          <a:endParaRPr lang="hu-HU"/>
        </a:p>
      </c:txPr>
    </c:legend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FB817-950D-466D-A95B-0CCDF74CDE78}" type="datetimeFigureOut">
              <a:rPr lang="hu-HU" smtClean="0"/>
              <a:t>2016.01.11.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CCD9D-B4E0-4C1A-BE5E-57022024108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9623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CCD9D-B4E0-4C1A-BE5E-570220241084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075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CCD9D-B4E0-4C1A-BE5E-570220241084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83977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CCD9D-B4E0-4C1A-BE5E-570220241084}" type="slidenum">
              <a:rPr lang="hu-HU" smtClean="0"/>
              <a:t>22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98494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CCD9D-B4E0-4C1A-BE5E-570220241084}" type="slidenum">
              <a:rPr lang="hu-HU" smtClean="0"/>
              <a:t>44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1456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EF422-1778-4B6B-95CC-5B5F7707025D}" type="datetime1">
              <a:rPr lang="hu-HU" smtClean="0"/>
              <a:t>2016.01.11.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6032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08889-1096-4875-A51E-C98ECB7037D9}" type="datetime1">
              <a:rPr lang="hu-HU" smtClean="0"/>
              <a:t>2016.01.11.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8570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9F06-A7CC-4C49-AD02-AC7CACA0D98C}" type="datetime1">
              <a:rPr lang="hu-HU" smtClean="0"/>
              <a:t>2016.01.11.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6989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0D60F-E43D-4CD8-A0DA-5ECA25767FDC}" type="datetime1">
              <a:rPr lang="hu-HU" smtClean="0"/>
              <a:t>2016.01.11.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5012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3F1C-256F-4DEF-B40B-6E004F052F67}" type="datetime1">
              <a:rPr lang="hu-HU" smtClean="0"/>
              <a:t>2016.01.11.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16889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CF027-8F99-49C1-A554-7932AA14737C}" type="datetime1">
              <a:rPr lang="hu-HU" smtClean="0"/>
              <a:t>2016.01.11.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678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15C-2166-4591-8E5D-02958D81DF24}" type="datetime1">
              <a:rPr lang="hu-HU" smtClean="0"/>
              <a:t>2016.01.11.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76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3A9F-61BF-4948-BB0C-C89B6165237A}" type="datetime1">
              <a:rPr lang="hu-HU" smtClean="0"/>
              <a:t>2016.01.11.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4672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16BDF-2703-40B2-AF13-3166F6349253}" type="datetime1">
              <a:rPr lang="hu-HU" smtClean="0"/>
              <a:t>2016.01.11.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0423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C6A2-F4E7-49A2-93A6-29CD77662597}" type="datetime1">
              <a:rPr lang="hu-HU" smtClean="0"/>
              <a:t>2016.01.11.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6169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ADA1-FAB9-44B5-AED1-B9BEA8F2B00A}" type="datetime1">
              <a:rPr lang="hu-HU" smtClean="0"/>
              <a:t>2016.01.11.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4959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5672B-51A1-44FC-B8E6-D5E2D4CF979B}" type="datetime1">
              <a:rPr lang="hu-HU" smtClean="0"/>
              <a:t>2016.01.11.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53FA0-CBF9-4A51-A251-1E5C191C4A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85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budapesti olimpiával kapcsolatos lakossági attitűdök</a:t>
            </a:r>
            <a:br>
              <a:rPr lang="hu-HU" dirty="0" smtClean="0"/>
            </a:br>
            <a:r>
              <a:rPr lang="hu-HU" dirty="0" smtClean="0"/>
              <a:t>Közvélemény-kutatási eredmények</a:t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2016. január </a:t>
            </a:r>
            <a:r>
              <a:rPr lang="hu-HU" dirty="0" smtClean="0"/>
              <a:t>8.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1</a:t>
            </a:fld>
            <a:endParaRPr lang="hu-HU"/>
          </a:p>
        </p:txBody>
      </p:sp>
      <p:pic>
        <p:nvPicPr>
          <p:cNvPr id="5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653136"/>
            <a:ext cx="1728192" cy="103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81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07503" y="116632"/>
            <a:ext cx="8969821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Kedvenc sportolók, olimpikonok</a:t>
            </a: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49"/>
            <a:ext cx="1408981" cy="84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107503" y="841776"/>
            <a:ext cx="8784977" cy="6001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Nyitott kérdésben jártunk utána a lakosság kedvenc ma is aktív magyar sportolóinak, olimpikonjainak. A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legtöbben –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minden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ötödik megkérdezett –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Hosszú Katinkát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és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tízből egy válaszadó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Cseh Lászlót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említették, akiket 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Gyurta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Dániel, Berki Krisztián, 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Görbicz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Attila 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Dzsudzsák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Balázs és Gera Zoltán követett (50 és 100 közötti említéssel). Ha sportágak szerint nézzük, hogy kik a favoritok, kiemelkedő az úszás. A lakosság 39,6 százaléka úszót, 7,5 százaléka labdarúgót, 5,8 százaléka kézilabdást, 4,3 százaléka kajak-kenu olimpikont, 3,6 százaléka tornászt, 2,8 százaléka vízilabdást, 1,2 százaléka pedig valamilyen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küzdősportolót</a:t>
            </a:r>
            <a:r>
              <a:rPr lang="hu-HU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említett. A megkérdezettek negyedének nincs kedvenc magyar sportolója és csupán 4,1 százalék tagadta meg a spontán válaszadást.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társadalom nagy része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(58,8 százaléka)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nagyon büszke, ha kiemelkedően teljesítenek a magyar sportolók, negyedét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(27,6 százalékát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kis büszkeséggel tölti 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és csupán 5,9 százalék azok aránya, akikre semmilyen hatással nincs, 6,9 százalékra pedig alig gyakorol valamilyen hatást a sportolók teljesítménye.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Az életkor 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előrehaladtával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az iskolai végzettséggel, a sport és az olimpiai játékok iránti érdeklődéssel párhuzamosan nő azok aránya, akiket büszkeséggel tölt el a magyar sportolók jó teljesítménye.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A lakosság többségét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érdeklik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a nyári olimpiai játékok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négyből egy válaszadó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(28,9 százalék)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 rendszeresen, ötből egy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(22,9 százalék)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gyakran, a lakosság harmada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(33,8 százalék)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ritkán kíséri figyelemmel a nyári olimpiai játékokat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, 14 százalékuk pedig egyáltalán nem nézi.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 férfiak, a középkorúak és az idősek, a magasabban kvalifikáltak, a jó anyagi körülmények között élők, a budapestiek és a városi lakosok, továbbá a rendszeres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sportnézők nagyobb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intenzitással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követik az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olimpiai közvetítéseket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652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Ki az Ön kedvenc, ma is aktív magyar sportolója, olimpikonja? (nyitott 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kérdés)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11</a:t>
            </a:fld>
            <a:endParaRPr lang="hu-HU"/>
          </a:p>
        </p:txBody>
      </p:sp>
      <p:pic>
        <p:nvPicPr>
          <p:cNvPr id="1026" name="Picture 2" descr="U:\kvk\sport\word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23" y="576438"/>
            <a:ext cx="8870168" cy="574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547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12</a:t>
            </a:fld>
            <a:endParaRPr lang="hu-HU"/>
          </a:p>
        </p:txBody>
      </p:sp>
      <p:graphicFrame>
        <p:nvGraphicFramePr>
          <p:cNvPr id="4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612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13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9498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Milyen hatással van Önre, ha kiemelkedően teljesítenek a magyar sportolók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(1-től 4-ig tartó skála releváns válaszainak átlaga, n=2021) 1=semmilyen hatással nincs rám, 4=nagyon büszke vagyok rájuk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14</a:t>
            </a:fld>
            <a:endParaRPr lang="hu-HU"/>
          </a:p>
        </p:txBody>
      </p:sp>
      <p:graphicFrame>
        <p:nvGraphicFramePr>
          <p:cNvPr id="7" name="Diagra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677379"/>
              </p:ext>
            </p:extLst>
          </p:nvPr>
        </p:nvGraphicFramePr>
        <p:xfrm>
          <a:off x="75761" y="1054751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zövegdoboz 5"/>
          <p:cNvSpPr txBox="1"/>
          <p:nvPr/>
        </p:nvSpPr>
        <p:spPr>
          <a:xfrm>
            <a:off x="180337" y="6453336"/>
            <a:ext cx="8712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hu-H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Rendszeresen vagy gyakran látogat el személyesen sporteseményekre és követi a sajtóban  a sporthíreket, eseményeket.</a:t>
            </a:r>
          </a:p>
          <a:p>
            <a:pPr marL="171450" indent="-171450">
              <a:buFont typeface="Arial" charset="0"/>
              <a:buChar char="•"/>
            </a:pPr>
            <a:r>
              <a:rPr lang="hu-HU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Aggregált</a:t>
            </a:r>
            <a:r>
              <a:rPr lang="hu-H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változó az első két kérdésre adott válaszokból.</a:t>
            </a:r>
            <a:endParaRPr lang="hu-H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258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15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4225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Figyelemmel szokta kísérni a nyári olimpiai játékokat?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(1-től 4-ig tartó skála releváns válaszainak átlaga, n=2029) 1=egyáltalán nem, 4=rendszeresen követi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16</a:t>
            </a:fld>
            <a:endParaRPr lang="hu-HU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5708563"/>
              </p:ext>
            </p:extLst>
          </p:nvPr>
        </p:nvGraphicFramePr>
        <p:xfrm>
          <a:off x="144000" y="980728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7657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07503" y="116632"/>
            <a:ext cx="8969821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kormány sporttámogatásának megítélése</a:t>
            </a: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49"/>
            <a:ext cx="1408981" cy="84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107503" y="841776"/>
            <a:ext cx="87849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lakosság többsége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(57,7 százaléka)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egyetért azzal, hogy a magyar kormány kiemelt jelentőségű ügyként kezeli a sport támogatását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16,7 százalékuk viszont egyáltalán nem, negyede inkább nem ért egyet vele.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Inkább egyetértenek a kormány sporttámogatásával a férfiak, a hatvan éven felüliek, a jó anyagi helyzetűek, a „sportrajongók”, és azok a válaszadók, akik elsősorban élőben néznek sporteseményeket.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556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18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8896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Mennyire ért Ön egyet azzal, hogy a magyar kormány kiemelt jelentőségű ügyként kezeli a sport támogatását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(1-től 4-ig tartó skála releváns válaszainak átlaga, n=2009) 1=egyáltalán nem, 4=teljesen egyetért vele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19</a:t>
            </a:fld>
            <a:endParaRPr lang="hu-HU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0553159"/>
              </p:ext>
            </p:extLst>
          </p:nvPr>
        </p:nvGraphicFramePr>
        <p:xfrm>
          <a:off x="18597" y="1118125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6307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07503" y="116632"/>
            <a:ext cx="8969821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kutatás módszertana</a:t>
            </a: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49"/>
            <a:ext cx="1408981" cy="84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églalap 2"/>
          <p:cNvSpPr>
            <a:spLocks noChangeArrowheads="1"/>
          </p:cNvSpPr>
          <p:nvPr/>
        </p:nvSpPr>
        <p:spPr bwMode="auto">
          <a:xfrm>
            <a:off x="899319" y="1987307"/>
            <a:ext cx="734536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Kód Kft. telefonos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kérdőíves közvélemény-kutatást végzett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2015. december 10-20.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között, amelynek során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2037 véletlenszerűen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kiválasztott 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felnőttkorú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személyt kérdezett meg CATI módszerrel. Az elemzésben közölt adatok legfeljebb plusz-mínusz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2,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százalékponttal térhetnek el a mintavételből fakadóan attól az eredménytől, amit az ország összes felnőtt lakosának megkérdezése eredményezett volna. A mintavételből fakadó hibákat iteratív súlyozás segítségével korrigáltuk. A minta összetétele a legfontosabb </a:t>
            </a:r>
            <a:r>
              <a:rPr lang="hu-HU" sz="1600" dirty="0" err="1">
                <a:latin typeface="Arial" panose="020B0604020202020204" pitchFamily="34" charset="0"/>
                <a:cs typeface="Arial" panose="020B0604020202020204" pitchFamily="34" charset="0"/>
              </a:rPr>
              <a:t>szociodemográfiai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 tényezők szerint (nem, kor, iskolai végzettség, településtípus) megfelel a felnőtt magyar lakosság arányainak. </a:t>
            </a:r>
          </a:p>
        </p:txBody>
      </p:sp>
    </p:spTree>
    <p:extLst>
      <p:ext uri="{BB962C8B-B14F-4D97-AF65-F5344CB8AC3E}">
        <p14:creationId xmlns:p14="http://schemas.microsoft.com/office/powerpoint/2010/main" val="3034518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07503" y="116632"/>
            <a:ext cx="8969821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Budapest olimpia pályázatának ismertsége és támogatottsága</a:t>
            </a: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49"/>
            <a:ext cx="1408981" cy="84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107503" y="841776"/>
            <a:ext cx="878497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lakosság negyedének a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támogatás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jut elsőként spontán eszébe arról, hogy „Olimpia Budapesten”. Minden nyolcadik ember (12,8 százalék) a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túl nagy költségekre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11,6 százalékuk arra gondolt elsőként, hogy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nem támogatja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Többeknek (7,4 százalék) a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nagy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lehetőség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hu-HU" sz="1600" i="1" dirty="0">
                <a:latin typeface="Arial" panose="020B0604020202020204" pitchFamily="34" charset="0"/>
                <a:cs typeface="Arial" panose="020B0604020202020204" pitchFamily="34" charset="0"/>
              </a:rPr>
              <a:t>kétely</a:t>
            </a:r>
            <a:r>
              <a:rPr lang="hu-HU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(6,2 százalék), 1,6 százaléknak a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büszkeség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kevesebb mint 1 százaléknak pedig a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korrupció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jutott az eszébe. Minden 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tizedik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megkérdezettnek egyéb pozitív, minden 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tizediknek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egyéb 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neutráis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asszociációja volt, és csupán a megkérdezettek tizede nem tudott spontán semmire gondolni. Összességében tehát a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megkérdezettek 36,8 százalékának pozitív, harmadának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(33,3 százalékának)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negatív, ötödének pedig semleges volt az elsődleges spontán asszociációja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felnőtt magyar lakosság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döntő többsége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(89,5 százaléka)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hallott arról, hogy Budapest pályázott a 2024-es Nyári Olimpiai Játékok rendezésének jogára.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Ismertebb ez a tény a férfiak, a harminc éven felüliek, a magasabb iskolai végzettségűek, a budapestiek és azok számára, akik gyakrabban követik az olimpiai közvetítéseket.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Jó hír, hogy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társadalom tagjainak többsége (57,3 százaléka) nemcsak tájékozott a témában, de támogatja is a főváros pályázatát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Ezúttal is a férfiak, továbbá a hatvan éven felüliek, illetve a nyugdíjasok, a vagyonosabbak és a sportesemények iránt nagyobb érdeklődést mutató lakosok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körében találunk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legnagyobb eséllyel olyan válaszadót, aki támogatja azt, hogy Budapest pályázik a 2024-es Nyári Olimpiai Játékok rendezésére. Érdekes viszont, hogy az alacsonyabb végzettségűek pozitívabban fogadták a pályázatot, holott korábban azt láttuk, hogy általánosságban kevésbé érdeklődnek a sportesemények iránt. Szintén érdekes, hogy a községekben élők üdvözlik a legnagyobb arányban a pályázatot, a fővárosiak pedig a legkevésbé. Pozitívum viszont, hogy az informáltabbak, vagyis azok a megkérdezettek, akik hallottak Budapest pályázatáról, inkább támogatják, hogy a fővárosban olimpia kerüljön megrendezésre.</a:t>
            </a:r>
          </a:p>
        </p:txBody>
      </p:sp>
    </p:spTree>
    <p:extLst>
      <p:ext uri="{BB962C8B-B14F-4D97-AF65-F5344CB8AC3E}">
        <p14:creationId xmlns:p14="http://schemas.microsoft.com/office/powerpoint/2010/main" val="2144598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07503" y="116632"/>
            <a:ext cx="8969821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Budapest olimpia pályázatának ismertsége és támogatottsága</a:t>
            </a: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49"/>
            <a:ext cx="1408981" cy="84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107503" y="841776"/>
            <a:ext cx="878497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kutatásban résztvevők többsége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(54,7 százaléka)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kételkedik abban, hogy Budapest nyerné a 2024-es olimpia rendezési jogát, 40,1 százalékuk viszont lát rá esélyt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Az életkor 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előrehaladtával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és az anyagi helyzet javulásával, valamint a sport és az olimpiai események iránti fokozódó érdeklődéssel, továbbá az iskolai végzettség és a településméret csökkenésével párhuzamosan nő azok hányada, akik hisznek abban, hogy 2024-ben olimpia lehet hazánkban. A nyugdíjasok, a háztartásbeliek és azok körében, akik támogatják Budapest pályázatát felülreprezentáltak azok, akik valószínűnek tartják, hogy nyerhet a főváros.</a:t>
            </a:r>
          </a:p>
        </p:txBody>
      </p:sp>
    </p:spTree>
    <p:extLst>
      <p:ext uri="{BB962C8B-B14F-4D97-AF65-F5344CB8AC3E}">
        <p14:creationId xmlns:p14="http://schemas.microsoft.com/office/powerpoint/2010/main" val="2203923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22</a:t>
            </a:fld>
            <a:endParaRPr lang="hu-HU"/>
          </a:p>
        </p:txBody>
      </p:sp>
      <p:graphicFrame>
        <p:nvGraphicFramePr>
          <p:cNvPr id="4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19226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23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00672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Mi az első szó, ami eszébe jut arról, hogy „olimpia Budapesten”? 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nyitott 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kérdés)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24</a:t>
            </a:fld>
            <a:endParaRPr lang="hu-HU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8" y="894824"/>
            <a:ext cx="9128422" cy="506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8852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25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07260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Hallott Ön arról, hogy Budapest pályázott a 2024-es Nyári Olimpiai Játékok rendezésének jogára?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26</a:t>
            </a:fld>
            <a:endParaRPr lang="hu-HU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7717849"/>
              </p:ext>
            </p:extLst>
          </p:nvPr>
        </p:nvGraphicFramePr>
        <p:xfrm>
          <a:off x="180336" y="871904"/>
          <a:ext cx="8784151" cy="5725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48958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27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075343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Ön inkább támogatja, vagy inkább nem támogatja azt, hogy Budapest pályázik a 2024-es Nyári Olimpiai Játékok rendezésének jogára? 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28</a:t>
            </a:fld>
            <a:endParaRPr lang="hu-HU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5742053"/>
              </p:ext>
            </p:extLst>
          </p:nvPr>
        </p:nvGraphicFramePr>
        <p:xfrm>
          <a:off x="84803" y="871904"/>
          <a:ext cx="8941211" cy="5734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584498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29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96245" y="369000"/>
          <a:ext cx="8951509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4378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07503" y="116632"/>
            <a:ext cx="8969821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minta összetétele</a:t>
            </a: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49"/>
            <a:ext cx="1408981" cy="84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521356"/>
              </p:ext>
            </p:extLst>
          </p:nvPr>
        </p:nvGraphicFramePr>
        <p:xfrm>
          <a:off x="203728" y="946139"/>
          <a:ext cx="4359804" cy="5268566"/>
        </p:xfrm>
        <a:graphic>
          <a:graphicData uri="http://schemas.openxmlformats.org/drawingml/2006/table">
            <a:tbl>
              <a:tblPr firstRow="1" firstCol="1" bandRow="1"/>
              <a:tblGrid>
                <a:gridCol w="650287"/>
                <a:gridCol w="2746427"/>
                <a:gridCol w="479940"/>
                <a:gridCol w="483150"/>
              </a:tblGrid>
              <a:tr h="255601">
                <a:tc>
                  <a:txBody>
                    <a:bodyPr/>
                    <a:lstStyle/>
                    <a:p>
                      <a:pPr algn="ctr"/>
                      <a:endParaRPr lang="hu-HU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hu-HU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0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n</a:t>
                      </a:r>
                      <a:endParaRPr lang="hu-H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0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%</a:t>
                      </a:r>
                      <a:endParaRPr lang="hu-H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23915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hu-H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Férfi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46,6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915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Nő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53,4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9151">
                <a:tc rowSpan="5">
                  <a:txBody>
                    <a:bodyPr/>
                    <a:lstStyle/>
                    <a:p>
                      <a:pPr algn="ctr" fontAlgn="b"/>
                      <a:r>
                        <a:rPr lang="hu-H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Életkor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18-29 éves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915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30-39 éves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915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40-49 éves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915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50-59 éves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915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60+ éves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9151">
                <a:tc rowSpan="6">
                  <a:txBody>
                    <a:bodyPr/>
                    <a:lstStyle/>
                    <a:p>
                      <a:pPr algn="ctr" fontAlgn="b"/>
                      <a:r>
                        <a:rPr lang="hu-H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Iskolai</a:t>
                      </a:r>
                      <a:r>
                        <a:rPr lang="hu-H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végzettség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 nyolc általános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915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Szakmunkásképző, szakiskola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915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Befejezett gimnázium, szakközépiskola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915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Befejezett felsőfokú szakképzés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915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Befejezett főiskola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6700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Befejezett egyetem vagy annál magasabb végzettség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779">
                <a:tc rowSpan="7">
                  <a:txBody>
                    <a:bodyPr/>
                    <a:lstStyle/>
                    <a:p>
                      <a:pPr algn="ctr" fontAlgn="b"/>
                      <a:r>
                        <a:rPr lang="hu-H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Gazdasági aktivitás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Aktívan dolgozik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52,8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3779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Tanuló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3779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Háztartásbeli /GYES GYED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3779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Nyugdíjas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3779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Munkanélküli, vagy segélyből él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3779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Egyéb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3779">
                <a:tc vMerge="1">
                  <a:txBody>
                    <a:bodyPr/>
                    <a:lstStyle/>
                    <a:p>
                      <a:pPr algn="ctr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Nem válaszol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724294"/>
              </p:ext>
            </p:extLst>
          </p:nvPr>
        </p:nvGraphicFramePr>
        <p:xfrm>
          <a:off x="4644008" y="968746"/>
          <a:ext cx="4359804" cy="4463605"/>
        </p:xfrm>
        <a:graphic>
          <a:graphicData uri="http://schemas.openxmlformats.org/drawingml/2006/table">
            <a:tbl>
              <a:tblPr firstRow="1" firstCol="1" bandRow="1"/>
              <a:tblGrid>
                <a:gridCol w="650287"/>
                <a:gridCol w="2746427"/>
                <a:gridCol w="479940"/>
                <a:gridCol w="483150"/>
              </a:tblGrid>
              <a:tr h="324091">
                <a:tc>
                  <a:txBody>
                    <a:bodyPr/>
                    <a:lstStyle/>
                    <a:p>
                      <a:pPr algn="ctr"/>
                      <a:endParaRPr lang="hu-HU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hu-HU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0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n</a:t>
                      </a:r>
                      <a:endParaRPr lang="hu-H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0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%</a:t>
                      </a:r>
                      <a:endParaRPr lang="hu-H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407971">
                <a:tc gridSpan="4">
                  <a:txBody>
                    <a:bodyPr/>
                    <a:lstStyle/>
                    <a:p>
                      <a:pPr algn="ctr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323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hu-H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Életkor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Budapest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03234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Megyeszékhely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03234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Egyéb város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03234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Község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03234">
                <a:tc rowSpan="3">
                  <a:txBody>
                    <a:bodyPr/>
                    <a:lstStyle/>
                    <a:p>
                      <a:pPr algn="ctr" fontAlgn="b"/>
                      <a:r>
                        <a:rPr lang="hu-H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Régió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Kelet-Magyarország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3234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Közép-Magyarország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3234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Nyugat-Magyarország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33,3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1781">
                <a:tc rowSpan="5">
                  <a:txBody>
                    <a:bodyPr/>
                    <a:lstStyle/>
                    <a:p>
                      <a:pPr algn="ctr" fontAlgn="b"/>
                      <a:r>
                        <a:rPr lang="hu-H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Háztartáslétszám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Egyfős háztartás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78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Kétfős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78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Háromfős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78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Négy vagy több fős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781">
                <a:tc vMerge="1"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NeueLT Pro 55 Roman" pitchFamily="34" charset="-1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Nem válaszol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61706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Mennyire tartja valószínűnek, hogy Budapest megnyeri a 2024-es olimpia rendezési jogát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(1-től 4-ig tartó skála releváns válaszainak átlaga, n=1930) 1=egyáltalán nem, 4=nagyon valószínűnek tartom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30</a:t>
            </a:fld>
            <a:endParaRPr lang="hu-HU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0232491"/>
              </p:ext>
            </p:extLst>
          </p:nvPr>
        </p:nvGraphicFramePr>
        <p:xfrm>
          <a:off x="180337" y="1118125"/>
          <a:ext cx="8948046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93830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07503" y="116632"/>
            <a:ext cx="8969821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Budapest olimpia pályázatával kapcsolatos attitűdök</a:t>
            </a: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49"/>
            <a:ext cx="1408981" cy="84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107503" y="841776"/>
            <a:ext cx="878497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lakosság háromnegyede osztja azt a véleményt, mely szerint büszke lehet a főváros és az ország arra, hogy pályáz egy ilyen nagy esemény megrendezésére függetlenül az eredménytől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A megkérdezettek harmada (34,7 százaléka) szerint nagyon büszke, 40,3 százaléka szerint inkább büszkék kell legyünk erre.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Az idősebbek, illetve a nyugdíjasok, továbbá a tanulók szerint nagyobb büszkeségre ad okot a főváros törekvése. Az iskolai végzettséggel és a településmérettel fordítottan, az anyagi helyzettel, a sport és az olimpia iránti érdeklődéssel lényegében egyenesen arányos összefüggést mutatott a kérdés. Továbbá inkább vélik úgy, hogy hazánk büszke lehet a pályázatra azok a válaszadók, akik elsősorban élőben néznek sporteseményeket, illetve akik valószínűbbnek tartják, hogy nyerni fog Budapest a pályázaton.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megkérdezettek több mint kétharmadát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(68,3 százaléka)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büszkeséggel töltené el ha Budapest nyerné el a rendezés jogát, 39,1 százalékuk nagyon büszke lenne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és csupán 14,7 százalék véli úgy, hogy nem lenne rá semmilyen hatással.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Hasonló demográfiai összefüggésekkel találkoztunk a kérdés kapcsán, mint amikor hazánk büszkeségéről kérdeztük a lakosságot. A férfiak, az idősebbek, a nyugdíjasok, a tanulók, a kisebb települések lakói, a sportrajongók, a sportrendezvények személyes látogatói, az olimpiai események aktív követői és azok a válaszadók lennének büszkébbek, akik inkább hisznek abban, hogy nyerni fog Budapest a pályázatával.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felnőttek 40,1 százaléka tartja valószínűnek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(17 százalékuk nagyon valószínűnek),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kilátogatna személyesen valamilyen sporteseményre, ha Budapesten rendeznének olimpiát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Valószínűbbnek tartják a férfiak, a negyven éven aluliak, a tanulók, az iskolázottabbak, a jobb körülmények között élők, a fővárosiak és a megyeszékhelyek lakosai, a sportesemények és az olimpiai játékok rendszeres követői.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9413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32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89565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Ön szerint büszke lehet a főváros és az ország arra, hogy pályáz egy ilyen nagy esemény megrendezésére már az eredménytől függetlenül is?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(1-től 4-ig tartó skála releváns válaszainak átlaga, n=1979) 1=egyáltalán nem, 4=nagyon büszke lehet rá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33</a:t>
            </a:fld>
            <a:endParaRPr lang="hu-HU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2465541"/>
              </p:ext>
            </p:extLst>
          </p:nvPr>
        </p:nvGraphicFramePr>
        <p:xfrm>
          <a:off x="162671" y="1196752"/>
          <a:ext cx="8948046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51919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Ön szerint büszke lehet a főváros és az ország arra, hogy pályáz egy ilyen nagy esemény megrendezésére már az eredménytől függetlenül is?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(1-től 4-ig tartó skála releváns válaszainak átlaga, n=1979) 1=egyáltalán nem, 4=nagyon büszke lehet rá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34</a:t>
            </a:fld>
            <a:endParaRPr lang="hu-HU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81325"/>
              </p:ext>
            </p:extLst>
          </p:nvPr>
        </p:nvGraphicFramePr>
        <p:xfrm>
          <a:off x="71155" y="1124744"/>
          <a:ext cx="8948046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0088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35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03470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Milyen hatással lenne Önre, ha Budapest nyerné el a rendezés jogát?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(1-től 4-ig tartó skála releváns válaszainak átlaga, n=1991) 1=semmilyen hatással, 4=nagy büszkeséggel töltene el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36</a:t>
            </a:fld>
            <a:endParaRPr lang="hu-HU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5921186"/>
              </p:ext>
            </p:extLst>
          </p:nvPr>
        </p:nvGraphicFramePr>
        <p:xfrm>
          <a:off x="125746" y="1196752"/>
          <a:ext cx="8948046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3198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37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99869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Mennyire tartja valószínűnek, hogy kilátogatna személyesen valamilyen sporteseményre, ha Budapesten rendeznének olimpiát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(1-től 4-ig tartó skála releváns válaszainak átlaga, n=2015) 1=egyáltalán nem, 4=nagyon valószínű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38</a:t>
            </a:fld>
            <a:endParaRPr lang="hu-HU"/>
          </a:p>
        </p:txBody>
      </p:sp>
      <p:graphicFrame>
        <p:nvGraphicFramePr>
          <p:cNvPr id="7" name="Diagra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9279879"/>
              </p:ext>
            </p:extLst>
          </p:nvPr>
        </p:nvGraphicFramePr>
        <p:xfrm>
          <a:off x="139394" y="1068881"/>
          <a:ext cx="8948046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33719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07503" y="116632"/>
            <a:ext cx="8969821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budapesti olimpia mellett szóló érvek</a:t>
            </a: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49"/>
            <a:ext cx="1408981" cy="84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107503" y="841776"/>
            <a:ext cx="878497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lakosság több mint háromnegyede egyetért azzal, hogy érdemes Budapesten olimpiát rendezni, mivel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megismertetné a világgal Magyarországot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felpörgetné a turizmust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illetve azért mert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számos új fejlesztés és beruházás valósulhatna meg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A megkérdezettek közel háromnegyede osztja azt a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véleményt,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mely szerint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büszkévé tenné a lakosságot, hogy ilyen nagy esemény megrendezésére is képesek vagyunk,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vagy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azért érdemes olimpiát rendezni, mert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számos új munkahelyet teremt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és mert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jelentősen hozzájárulna a magyar sport fejlődéséhez.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lakosok közel kétharmada szerint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erősítené a budapesti olimpia a magyarok nemzeti érzéseit, nőne a külföldiek befektetési kedve az országba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illetve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ki lehetne használni az új stadionok, létesítmények kapacitását.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Megosztotta a lakosság véleményét az olimpia összetartó ereje és nyereségessége,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azonban a többség (56,6 százalék) véleménye szerint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erősítené az olimpia a magyar emberek összetartását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és közel fele (48,6 százaléka) véli úgy, hogy </a:t>
            </a:r>
            <a:r>
              <a:rPr lang="hu-H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nyereséges vállalkozás lehet a budapesti olimpia.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Összességében tehát a legtöbb attitűdkérdésre pozitívan reagált a lakosság, a legtöbb szempontot mérlegelve érdemesnek tartják az olimpia megrendezését hazánk fővárosában.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Az attitűdkérdések mögött meghúzódó demográfiai összefüggéseket – a hasonló tendenciák miatt – együttesen vizsgáltuk egy 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aggregált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változó segítségével, melyet a tizenegy kérdésre adott válaszok átlagolásával hoztunk létre.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hatvan éven felüliek, a maximum nyolc általánost végzettek, a tanulók és a nyugdíjasok, a vagyonosabbak, a vidéki városok és községekben élők, a sportesemények rendszeres nézői, a meccsek személyes látogatói, a nyári olimpiai játékok aktív nézői és azok a válaszadók tartják érdemesebbnek, hogy Budapesten olimpia legyen, akik valószínűbbnek tartják a pályázat sikerét. Érdekes, hogy ezúttal nincs szignifikáns véleménykülönbség a nemek között.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006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07503" y="116632"/>
            <a:ext cx="8969821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 iránti érdeklődés</a:t>
            </a: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49"/>
            <a:ext cx="1408981" cy="84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107503" y="841776"/>
            <a:ext cx="878497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közvélemény-kutatás tanúsága szerint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minden negyedik felnőtt magyar lakos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(24,5 százalék)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rendszeresen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15,8 százalékuk gyakran, 40 százalékuk ritkán, illetve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alkalomszerűen követi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figyelemmel 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sporthíreket, eseményeket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sajtóban, ötödük viszont soha nem figyeli.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Nem meglepő, hogy a férfiak jóval naprakészebbek a sporthírek és események terén, az viszont talán nem evidens, hogy egyenesen arányosan nő a rendszeres sportkövetők aránya az életkorral, az iskolai végzettséggel, az anyagi helyzettel és a településmérettel.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felnőtt magyar lakosság fele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(46,6 százaléka)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szokott valamilyen gyakorisággal sporteseményeket látogatni személyesen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Csupán a lakosság 5,2 százaléka teszi ezt rendszeresen, 6,1 százaléka gyakran, harmada pedig alkalomszerűen.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nemmel, az iskolai végzettséggel és az anyagi helyzettel azonos összefüggést tártunk fel, mint a sajtófigyelés esetében, azonban az életkorral fordítottan arányos az összefüggés, tehát minél fiatalabb valaki, annál valószínűbb, hogy személyesen részt vesz sporteseményeken. Ezzel egybehangzóan a tanulók és az aktív dolgozók járnak a leginkább ilyen programokra. Lakóhely szerint a megyeszékhelyek lakosainak többsége kijár valamilyen mérkőzésre, megelőzve ezzel a fővárosiakat is, ám a községi lakosok körében találunk a legnagyobb eséllyel olyan válaszadót, aki rendszeresen jár sporteseményekre.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megkérdezettek több mint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háromnegyede elsősorban a televízióban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 százaléka az interneten, 5,3 százaléka élőben a mérkőzéseken szokott sporteseményeket nézni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és kevesebb mint 1 százalék preferálja a rádiót vagy a kivetítőket, tízből egy megkérdezett pedig sehol nem néz sportot.</a:t>
            </a:r>
          </a:p>
        </p:txBody>
      </p:sp>
    </p:spTree>
    <p:extLst>
      <p:ext uri="{BB962C8B-B14F-4D97-AF65-F5344CB8AC3E}">
        <p14:creationId xmlns:p14="http://schemas.microsoft.com/office/powerpoint/2010/main" val="29767045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40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3184866"/>
              </p:ext>
            </p:extLst>
          </p:nvPr>
        </p:nvGraphicFramePr>
        <p:xfrm>
          <a:off x="72000" y="116632"/>
          <a:ext cx="9000000" cy="6624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09230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Mennyire 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ért Ön egyet azzal, hogy érdemes Budapesten olimpiát rendezni?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aggregált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változó*, 1-től 4-ig tartó skála releváns válaszainak átlaga, n=1576) 1=egyáltalán nem, 4=teljes mértékben egyetért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41</a:t>
            </a:fld>
            <a:endParaRPr lang="hu-HU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8493344"/>
              </p:ext>
            </p:extLst>
          </p:nvPr>
        </p:nvGraphicFramePr>
        <p:xfrm>
          <a:off x="84803" y="1045941"/>
          <a:ext cx="8948046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zövegdoboz 2"/>
          <p:cNvSpPr txBox="1"/>
          <p:nvPr/>
        </p:nvSpPr>
        <p:spPr>
          <a:xfrm>
            <a:off x="180337" y="6525344"/>
            <a:ext cx="7488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* Az </a:t>
            </a:r>
            <a:r>
              <a:rPr lang="hu-HU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aggregált</a:t>
            </a:r>
            <a:r>
              <a:rPr lang="hu-H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változó a 11 attitűdkérdés átlagolásával hoztuk létre.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13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Mennyire 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Ön egyet azzal, hogy érdemes Budapesten olimpiát rendezni?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aggregált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változó*, 1-től 4-ig tartó skála releváns válaszainak átlaga, n=1576) 1=egyáltalán nem, 4=teljes mértékben egyetért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42</a:t>
            </a:fld>
            <a:endParaRPr lang="hu-HU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953431"/>
              </p:ext>
            </p:extLst>
          </p:nvPr>
        </p:nvGraphicFramePr>
        <p:xfrm>
          <a:off x="98450" y="1068881"/>
          <a:ext cx="8948046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087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07503" y="116632"/>
            <a:ext cx="8969821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budapesti olimpia ellen szóló érvek</a:t>
            </a: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49"/>
            <a:ext cx="1408981" cy="84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107503" y="841776"/>
            <a:ext cx="87849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Az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olimpia Magyarország gazdasági helyzetére vetített pénzügyi hatását nem tartják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kritikusnak a lakosok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(a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többség, 53,8 százalék),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 kritikai pontok és az ellenérvek sokkal inkább egyes részterületek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vagy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politikai-jellegű állítások köré csoportosulnak.</a:t>
            </a:r>
            <a:endParaRPr lang="hu-H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Azonos tendenciákat figyelhetünk meg a demográfiai dimenziók mentén, mint az olimpiarendezés mellett szóló érvek esetében. A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férfiak, az alacsonyabb végzettségűek, a jobb anyagi körülmények között élők, a városiak és a községiek, a sportesemények és az olimpiák rendszeres követői, az élő mérkőzések látogatói, illetve akik hisznek a pályázat sikerében és büszkeséggel töltené el őket a siker, kevésbé értenek egyet a fent felsorolt ellenérvekkel.</a:t>
            </a:r>
          </a:p>
        </p:txBody>
      </p:sp>
    </p:spTree>
    <p:extLst>
      <p:ext uri="{BB962C8B-B14F-4D97-AF65-F5344CB8AC3E}">
        <p14:creationId xmlns:p14="http://schemas.microsoft.com/office/powerpoint/2010/main" val="71575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44</a:t>
            </a:fld>
            <a:endParaRPr lang="hu-HU"/>
          </a:p>
        </p:txBody>
      </p:sp>
      <p:graphicFrame>
        <p:nvGraphicFramePr>
          <p:cNvPr id="5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784543"/>
              </p:ext>
            </p:extLst>
          </p:nvPr>
        </p:nvGraphicFramePr>
        <p:xfrm>
          <a:off x="107504" y="260648"/>
          <a:ext cx="8840542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0028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07503" y="116632"/>
            <a:ext cx="8969821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Budapest képes lesz-e megrendezni a Nyári Olimpiai Játékokat és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Paralimpia</a:t>
            </a:r>
            <a:r>
              <a:rPr lang="hu-H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Játékokat</a:t>
            </a: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alfahir.hu/sites/default/files/indexfoto/olimpi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49"/>
            <a:ext cx="1408981" cy="84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107503" y="841776"/>
            <a:ext cx="878497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közvélemény-kutatás rávilágított arra is, hogy a lakosság kétharmada (68,1 százaléka)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képesnek tartja Budapestet arra, hogy megrendezze a Nyári Olimpiai Játékokat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Minden ötödik ember szerint biztosan képes, közel fele (46,8 százaléka) szerint valószínűleg képes lenne rá a főváros.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Bizakodóbbak a kérdést illetően a férfiak, a községekben élők, a kelet-magyarországi lakosok, a sportesemények rendszeres nézői és azok, akik hallottak már korábban Budapest pályázatáról. Egyenesen arányos a kérdés és az életkor, az anyagi helyzet, az olimpiai játékok iránti érdeklődés, valamint a pályázatra való büszkeség közötti összefüggés, továbbá fordítottan arányos a településmérettel, vagyis a községek lakosai tartják leginkább képesnek a fővárost a nagy sportesemény megrendezésére.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többség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(56,2 százalék)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nem hallott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arról, hogy amennyiben Budapest nyer, a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aralimpia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 Játékokat is a fővárosban kell megrendezni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2024-ben.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Informáltabbak a kérdésben a férfiak, az idősebbek, a magasabban kvalifikáltak, a rendszeres sportnézők, és azok, akik hallottak már Budapest pályázatáról.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Érdekes módon valamivel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nagyobb arányban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(71,2 százalék)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tartják képesnek a fővárost a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aralimpia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 Játékok megrendezésére, mint a Nyári Olimpiai Játék lebonyolítására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igaz, a különbség csupán 3 százalékpont.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Ez esetben nem látni véleménykülönbséget a nemek között és a többi demográfiai változó mentén sem rajzolódnak ki a megszokott lineáris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összefüggések. A hatvan év felettiek és a negyvenes éveikben járók, az alacsonyabb végzettségűek, a jólszituáltak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a vidéki városok lakói, a sportesemények rendszeres nézői, valamint azok, akik sosem néznek sportközvetítéseket inkább tartják képesnek a fővárost arra, hogy felkészül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aralimpia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 Játékok megrendezésére. Az olimpiai játékok rendszeres követői és azok, akik bíznak a budapesti pályázat sikerében pozitívabban vélekednek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aralimpia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 Játékok sikeréről is.</a:t>
            </a:r>
            <a:endParaRPr lang="hu-H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2546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46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37405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Mennyire tartja valószínűnek, hogy Budapest képes lenne megrendezni a Nyári Olimpiai Játékokat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(1-től 4-ig tartó skála releváns válaszainak átlaga, n=1981) 1=biztosan nem, 4=biztosan képes lesz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47</a:t>
            </a:fld>
            <a:endParaRPr lang="hu-HU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462205"/>
              </p:ext>
            </p:extLst>
          </p:nvPr>
        </p:nvGraphicFramePr>
        <p:xfrm>
          <a:off x="98450" y="1196752"/>
          <a:ext cx="8899556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69285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Mennyire tartja valószínűnek, hogy Budapest képes lenne megrendezni a Nyári Olimpiai Játékokat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(1-től 4-ig tartó skála releváns válaszainak átlaga, n=1981) 1=biztosan nem, 4=biztosan képes lesz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48</a:t>
            </a:fld>
            <a:endParaRPr lang="hu-HU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7115224"/>
              </p:ext>
            </p:extLst>
          </p:nvPr>
        </p:nvGraphicFramePr>
        <p:xfrm>
          <a:off x="112098" y="1145457"/>
          <a:ext cx="8899556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809814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49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518687"/>
              </p:ext>
            </p:extLst>
          </p:nvPr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8428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5</a:t>
            </a:fld>
            <a:endParaRPr lang="hu-HU"/>
          </a:p>
        </p:txBody>
      </p:sp>
      <p:graphicFrame>
        <p:nvGraphicFramePr>
          <p:cNvPr id="4" name="Chart 1"/>
          <p:cNvGraphicFramePr>
            <a:graphicFrameLocks/>
          </p:cNvGraphicFramePr>
          <p:nvPr/>
        </p:nvGraphicFramePr>
        <p:xfrm>
          <a:off x="72000" y="189000"/>
          <a:ext cx="9000000" cy="64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31920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Arról hallott, hogy amennyiben Budapest nyer, akkor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aralimpia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Játékokat is itt rendezik 2024-ben?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50</a:t>
            </a:fld>
            <a:endParaRPr lang="hu-HU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087740"/>
              </p:ext>
            </p:extLst>
          </p:nvPr>
        </p:nvGraphicFramePr>
        <p:xfrm>
          <a:off x="180336" y="871904"/>
          <a:ext cx="8784151" cy="5797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515892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51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5219882"/>
              </p:ext>
            </p:extLst>
          </p:nvPr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87936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Mennyire tartja valószínűnek, hogy Budapest képes lesz felkészülni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aralimpia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Játékok megrendezésére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1-től 4-ig tartó skála releváns válaszainak átlaga, n=1930) 1=biztosan nem, 4=biztosan képes lesz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52</a:t>
            </a:fld>
            <a:endParaRPr lang="hu-HU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1542817"/>
              </p:ext>
            </p:extLst>
          </p:nvPr>
        </p:nvGraphicFramePr>
        <p:xfrm>
          <a:off x="180337" y="1268760"/>
          <a:ext cx="8899556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7333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Milyen gyakran szokta figyelemmel követni a sporthíreket, sporteseményeket a sajtóban?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3306608"/>
              </p:ext>
            </p:extLst>
          </p:nvPr>
        </p:nvGraphicFramePr>
        <p:xfrm>
          <a:off x="319556" y="980728"/>
          <a:ext cx="8572924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7281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7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189000"/>
          <a:ext cx="9000000" cy="64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58559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0337" y="188640"/>
            <a:ext cx="8589590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920" b="0" i="0" u="none" strike="noStrike" kern="1200" baseline="0">
                <a:solidFill>
                  <a:srgbClr val="000000"/>
                </a:solidFill>
                <a:latin typeface="HelveticaNeueLT Pro 55 Roman" pitchFamily="34" charset="-18"/>
                <a:ea typeface="Arial"/>
                <a:cs typeface="Arial"/>
              </a:defRPr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Milyen gyakran szokott sporteseményeket látogatni személyesen? 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8</a:t>
            </a:fld>
            <a:endParaRPr lang="hu-HU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5387554"/>
              </p:ext>
            </p:extLst>
          </p:nvPr>
        </p:nvGraphicFramePr>
        <p:xfrm>
          <a:off x="180337" y="908720"/>
          <a:ext cx="8892479" cy="5765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8828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3FA0-CBF9-4A51-A251-1E5C191C4A70}" type="slidenum">
              <a:rPr lang="hu-HU" smtClean="0"/>
              <a:t>9</a:t>
            </a:fld>
            <a:endParaRPr lang="hu-HU"/>
          </a:p>
        </p:txBody>
      </p:sp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7200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58559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1258</TotalTime>
  <Words>3417</Words>
  <Application>Microsoft Office PowerPoint</Application>
  <PresentationFormat>Diavetítés a képernyőre (4:3 oldalarány)</PresentationFormat>
  <Paragraphs>347</Paragraphs>
  <Slides>52</Slides>
  <Notes>4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52</vt:i4>
      </vt:variant>
    </vt:vector>
  </HeadingPairs>
  <TitlesOfParts>
    <vt:vector size="53" baseType="lpstr">
      <vt:lpstr>Office-téma</vt:lpstr>
      <vt:lpstr>A budapesti olimpiával kapcsolatos lakossági attitűdök Közvélemény-kutatási eredmények 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Közvélemény-kutatás</dc:title>
  <dc:creator>TARISKA Andrea</dc:creator>
  <cp:lastModifiedBy>TARISKA Andrea</cp:lastModifiedBy>
  <cp:revision>158</cp:revision>
  <dcterms:created xsi:type="dcterms:W3CDTF">2014-12-01T12:33:15Z</dcterms:created>
  <dcterms:modified xsi:type="dcterms:W3CDTF">2016-01-11T13:47:48Z</dcterms:modified>
</cp:coreProperties>
</file>