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70" r:id="rId4"/>
    <p:sldId id="265" r:id="rId5"/>
    <p:sldId id="257" r:id="rId6"/>
    <p:sldId id="258" r:id="rId7"/>
    <p:sldId id="269" r:id="rId8"/>
    <p:sldId id="264" r:id="rId9"/>
    <p:sldId id="259" r:id="rId10"/>
    <p:sldId id="260" r:id="rId11"/>
    <p:sldId id="266" r:id="rId12"/>
    <p:sldId id="261" r:id="rId13"/>
    <p:sldId id="267" r:id="rId14"/>
    <p:sldId id="262" r:id="rId15"/>
    <p:sldId id="268" r:id="rId16"/>
    <p:sldId id="26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hu-H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hu-H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833321" y="312995"/>
            <a:ext cx="8915399" cy="1126283"/>
          </a:xfrm>
        </p:spPr>
        <p:txBody>
          <a:bodyPr/>
          <a:lstStyle/>
          <a:p>
            <a:r>
              <a:rPr lang="hu-HU" dirty="0"/>
              <a:t>SZEMLÉLETFORMÁLÁS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562318" y="1732751"/>
            <a:ext cx="8915399" cy="1126283"/>
          </a:xfrm>
        </p:spPr>
        <p:txBody>
          <a:bodyPr>
            <a:normAutofit fontScale="77500" lnSpcReduction="20000"/>
          </a:bodyPr>
          <a:lstStyle/>
          <a:p>
            <a:pPr algn="ctr"/>
            <a:endParaRPr lang="hu-HU" dirty="0"/>
          </a:p>
          <a:p>
            <a:pPr algn="ctr"/>
            <a:r>
              <a:rPr lang="hu-HU" sz="2100" dirty="0"/>
              <a:t>Balástya belterületi védelmét szolgáló A1 és A2 vízgyűjtő és </a:t>
            </a:r>
            <a:r>
              <a:rPr lang="hu-HU" sz="2100" dirty="0" err="1"/>
              <a:t>Gajgonyai</a:t>
            </a:r>
            <a:r>
              <a:rPr lang="hu-HU" sz="2100" dirty="0"/>
              <a:t> záportározó fejlesztése projekt</a:t>
            </a:r>
          </a:p>
          <a:p>
            <a:pPr algn="ctr"/>
            <a:r>
              <a:rPr lang="hu-HU" sz="2100" dirty="0"/>
              <a:t>TOP-2.1.3-16-CS1-2021-00031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7617637-8760-4AD0-BF71-77296DDBE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973" y="3286272"/>
            <a:ext cx="4428744" cy="306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52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89212" y="615644"/>
            <a:ext cx="8911687" cy="1280890"/>
          </a:xfrm>
        </p:spPr>
        <p:txBody>
          <a:bodyPr/>
          <a:lstStyle/>
          <a:p>
            <a:r>
              <a:rPr lang="hu-HU" dirty="0"/>
              <a:t>INNOVATÍV VÍZÁTERESZTŐ BURKOLATOK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Nap mint nap több hektárnyi zöldfelület kerül átalakításra, melyeket burkolt felületek váltanak fel, ezáltal fokozódik a CO2 termelés és felgyorsul a víz kiáramlása is a területről. Mindezzel összefügg a helyi hőmérsékletváltozás, a víz körforgásának megbomlása és a helyi árvizek kialakulása.</a:t>
            </a:r>
          </a:p>
          <a:p>
            <a:r>
              <a:rPr lang="hu-HU" dirty="0"/>
              <a:t>Alkalmazási területek:</a:t>
            </a:r>
          </a:p>
          <a:p>
            <a:pPr lvl="1"/>
            <a:r>
              <a:rPr lang="hu-HU" dirty="0"/>
              <a:t>Lakóterületek, kertek, teraszok, járdák, kocsibeállók.</a:t>
            </a:r>
          </a:p>
          <a:p>
            <a:pPr lvl="1"/>
            <a:r>
              <a:rPr lang="hu-HU" dirty="0"/>
              <a:t>Közterületek, parkok, játszóterek, parkolók.</a:t>
            </a:r>
          </a:p>
          <a:p>
            <a:pPr lvl="1"/>
            <a:r>
              <a:rPr lang="hu-HU" dirty="0"/>
              <a:t>Ipari területek, utak, raktárak.</a:t>
            </a:r>
          </a:p>
          <a:p>
            <a:pPr lvl="1"/>
            <a:r>
              <a:rPr lang="hu-HU" dirty="0"/>
              <a:t>Sportpályák, játszóterek.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99DCE86-D647-417E-84F7-D07CF7DB0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8687" y="4193922"/>
            <a:ext cx="2237426" cy="204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69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0FC996-51B1-449B-9884-4104A8A89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INNOVATÍV VÍZÁTERESZTŐ BURKOLATOK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DBB1205-973A-4654-95EF-B861FBE86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 negatív hatások csökkentésére szolgálnak az úgynevezett zöld építészet elemei, mint például a zöldtetők és a „zöld”, permeábilis, azaz vízáteresztő burkolatok. </a:t>
            </a:r>
          </a:p>
          <a:p>
            <a:r>
              <a:rPr lang="hu-HU" dirty="0"/>
              <a:t>Ezek gyakorlati alkalmazása azonban gyakorta háttérbe szorult vagy a nem megfelelő kivitelezéseknek köszönhetően a betonelemek túlmelegedése a zöldfelületek kiszáradásához, a víz körforgásának megnehezítéséhez vezettek.</a:t>
            </a:r>
          </a:p>
          <a:p>
            <a:r>
              <a:rPr lang="hu-HU" dirty="0"/>
              <a:t>Az innovatív, vízáteresztő burkolattal kivitelezett területek ezeket kiküszöbölve nyújtanak átfogó, hosszútávú megoldást.</a:t>
            </a:r>
          </a:p>
        </p:txBody>
      </p:sp>
    </p:spTree>
    <p:extLst>
      <p:ext uri="{BB962C8B-B14F-4D97-AF65-F5344CB8AC3E}">
        <p14:creationId xmlns:p14="http://schemas.microsoft.com/office/powerpoint/2010/main" val="3731009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INNOVATÍV VÍZÁTERESZTŐ BURKOLATOK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Az innovatív vízáteresztő burkolatok típusai:</a:t>
            </a:r>
          </a:p>
          <a:p>
            <a:pPr lvl="1"/>
            <a:r>
              <a:rPr lang="hu-HU" dirty="0"/>
              <a:t>Műgyantás kőburkolatok</a:t>
            </a:r>
          </a:p>
          <a:p>
            <a:pPr lvl="1"/>
            <a:r>
              <a:rPr lang="hu-HU" dirty="0"/>
              <a:t>AS-TTE burkolatok</a:t>
            </a:r>
          </a:p>
          <a:p>
            <a:pPr lvl="1"/>
            <a:r>
              <a:rPr lang="hu-HU" dirty="0"/>
              <a:t>Vízáteresztő térburkoló elemek</a:t>
            </a:r>
          </a:p>
          <a:p>
            <a:pPr lvl="1"/>
            <a:endParaRPr lang="hu-HU" dirty="0"/>
          </a:p>
          <a:p>
            <a:pPr marL="457200" lvl="1" indent="0">
              <a:buNone/>
            </a:pP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3893283"/>
            <a:ext cx="3784707" cy="2119436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82C91E56-6D29-4FD4-8F96-B45A4866A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912" y="4659290"/>
            <a:ext cx="338967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10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FAC843-978F-46F8-A341-68C1B5B72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INNOVATÍV VÍZÁTERESZTŐ BURKOLATOK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8B890D-8DEE-4D27-B4C4-5E6F86D29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vízáteresztő burkolat fő sajátosságai és előnyei: </a:t>
            </a:r>
          </a:p>
          <a:p>
            <a:pPr lvl="1"/>
            <a:r>
              <a:rPr lang="hu-HU" dirty="0"/>
              <a:t>100%-ban újrahasznosított műanyagból készült, </a:t>
            </a:r>
          </a:p>
          <a:p>
            <a:pPr lvl="1"/>
            <a:r>
              <a:rPr lang="hu-HU" dirty="0"/>
              <a:t>masszív, időtálló kialakítású térburkolat, </a:t>
            </a:r>
          </a:p>
          <a:p>
            <a:pPr lvl="1"/>
            <a:r>
              <a:rPr lang="hu-HU" dirty="0"/>
              <a:t>elősegíti a víz természetes körforgását és a mikroklíma javítását, </a:t>
            </a:r>
          </a:p>
          <a:p>
            <a:pPr lvl="1"/>
            <a:r>
              <a:rPr lang="hu-HU" dirty="0"/>
              <a:t>bármikor tetszőlegesen variálható betonkockás és füvesített változat, </a:t>
            </a:r>
          </a:p>
          <a:p>
            <a:pPr lvl="1"/>
            <a:r>
              <a:rPr lang="hu-HU" dirty="0"/>
              <a:t>nagy teherbírás akár tehergépkocsik általi terhelésnél is, </a:t>
            </a:r>
          </a:p>
          <a:p>
            <a:pPr lvl="1"/>
            <a:r>
              <a:rPr lang="hu-HU" dirty="0"/>
              <a:t>egyszerű és kompakt szállítás, </a:t>
            </a:r>
          </a:p>
          <a:p>
            <a:pPr lvl="1"/>
            <a:r>
              <a:rPr lang="hu-HU" dirty="0"/>
              <a:t>a burkolatok kapcsos illesztése az alapréteg minimalizálását teszik lehetővé (minimum 50%-os megtakarítás), az alaprétegek összetétele elősegíti a szennyeződések adszorpcióját és azok lebontását, kialakítása lehetővé teszi a növényzet egészséges növekedését.</a:t>
            </a:r>
          </a:p>
        </p:txBody>
      </p:sp>
    </p:spTree>
    <p:extLst>
      <p:ext uri="{BB962C8B-B14F-4D97-AF65-F5344CB8AC3E}">
        <p14:creationId xmlns:p14="http://schemas.microsoft.com/office/powerpoint/2010/main" val="614934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INNOVATÍV VÍZÁTERESZTŐ BURKOLATOK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Az innovatív vízáteresztő burkolatok előnyei:</a:t>
            </a:r>
          </a:p>
          <a:p>
            <a:pPr lvl="1"/>
            <a:r>
              <a:rPr lang="hu-HU" dirty="0"/>
              <a:t>Vízgazdálkodás javítása</a:t>
            </a:r>
          </a:p>
          <a:p>
            <a:pPr lvl="1"/>
            <a:r>
              <a:rPr lang="hu-HU" dirty="0"/>
              <a:t>Környezetvédelem</a:t>
            </a:r>
          </a:p>
          <a:p>
            <a:pPr lvl="1"/>
            <a:r>
              <a:rPr lang="hu-HU" dirty="0"/>
              <a:t>Helyi hőmérséklet kiegyenlítése</a:t>
            </a:r>
          </a:p>
          <a:p>
            <a:pPr lvl="1"/>
            <a:r>
              <a:rPr lang="hu-HU" dirty="0"/>
              <a:t>Esztétikai megjelenés</a:t>
            </a:r>
          </a:p>
          <a:p>
            <a:pPr lvl="1"/>
            <a:r>
              <a:rPr lang="hu-HU" dirty="0"/>
              <a:t>Gazdaságosság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716" y="3453100"/>
            <a:ext cx="3277496" cy="245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76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7C1788-1D8A-4E8B-9CF5-EDDEE72AF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INNOVATÍV VÍZÁTERESZTŐ BURKOLATOK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9C07BA-650C-4EC4-BAA1-90ACA7871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Az innovatív és természetbarát kialakítású burkolat, modern és hosszútávú megoldást nyújt, szem előtt tartva a felhasználói kényelmet és a víz természetes körforgásának biztosítását, egyéb ökológiai követelmények teljesítésével egyaránt.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C78EA5C-8471-459A-9605-C440DE12D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867" y="3429000"/>
            <a:ext cx="5452534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47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43531" y="2947761"/>
            <a:ext cx="8911687" cy="1280890"/>
          </a:xfrm>
        </p:spPr>
        <p:txBody>
          <a:bodyPr/>
          <a:lstStyle/>
          <a:p>
            <a:r>
              <a:rPr lang="hu-HU" dirty="0"/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1022498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BE7F69-CB0D-4504-9BCA-9CA0B3CF4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A9743AD5-596E-4E46-BB7C-943F36E0A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1775012"/>
            <a:ext cx="9041945" cy="4598791"/>
          </a:xfrm>
        </p:spPr>
      </p:pic>
    </p:spTree>
    <p:extLst>
      <p:ext uri="{BB962C8B-B14F-4D97-AF65-F5344CB8AC3E}">
        <p14:creationId xmlns:p14="http://schemas.microsoft.com/office/powerpoint/2010/main" val="180308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ABD99F-4EB6-4F91-A0FD-B82DFB2C2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VÍZ – AZ ÉLET FORRÁSA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5A4679F-C4CF-46A7-97A6-F2D8F8BC5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víz kémiai képlete H₂O, ami azt jelenti, hogy két hidrogénatom és egy oxigénatom alkotja. </a:t>
            </a:r>
          </a:p>
          <a:p>
            <a:r>
              <a:rPr lang="hu-HU" dirty="0"/>
              <a:t>A víz molekulákban a hidrogénatomok kovalens kötéssel kapcsolódnak az oxigénatomhoz. </a:t>
            </a:r>
          </a:p>
          <a:p>
            <a:r>
              <a:rPr lang="hu-HU" dirty="0"/>
              <a:t>Tiszta állapotban színtelen, szagtalan és íztelen folyadék, melynek olvadáspontja 0 °C, forráspontja pedig 100 °C normál légköri nyomáson. </a:t>
            </a:r>
          </a:p>
          <a:p>
            <a:r>
              <a:rPr lang="hu-HU" dirty="0"/>
              <a:t>A víz összegképlete: H2O </a:t>
            </a:r>
          </a:p>
          <a:p>
            <a:r>
              <a:rPr lang="hu-HU" dirty="0"/>
              <a:t>Szerkezeti képlete: 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2AA411D-6D30-4874-9C1F-3581C6446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39" y="4516437"/>
            <a:ext cx="2486025" cy="183832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D12E3E23-D8EF-4899-8644-2F3DD5C79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604" y="4516437"/>
            <a:ext cx="29337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092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64BEFD-9C27-4952-9037-08FFB737F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VÍZ KÖRFORGÁSA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68DB9C1-1F43-4946-AD11-3D11F14B5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hidrológiai ciklus vagy ismertebb nevén a víz körforgása a Föld hidroszférájában (a Föld különböző halmazállapotú vizeket tartalmazó része) lévő víz folytonos és természetes körforgása, amelyet a napsugárzás tart fenn.</a:t>
            </a:r>
          </a:p>
          <a:p>
            <a:r>
              <a:rPr lang="hu-HU" dirty="0"/>
              <a:t>A ciklusban részt vesznek a felszíni és felszín alatti vizek, valamint a légkör és a föld víztartalma. A körforgás során a víz gáznemű, folyékony és szilárd halmazállapotban is előfordul.</a:t>
            </a:r>
          </a:p>
          <a:p>
            <a:r>
              <a:rPr lang="hu-HU" dirty="0"/>
              <a:t>A víz földi körforgásának fizikai-meteorológiai tényezői: napsugárzás, hőmérséklet, légnyomás, légnedvesség, szél.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9762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VÍZ KÖRFORGÁSA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745" y="2133600"/>
            <a:ext cx="5430336" cy="3778250"/>
          </a:xfrm>
        </p:spPr>
      </p:pic>
    </p:spTree>
    <p:extLst>
      <p:ext uri="{BB962C8B-B14F-4D97-AF65-F5344CB8AC3E}">
        <p14:creationId xmlns:p14="http://schemas.microsoft.com/office/powerpoint/2010/main" val="2658177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ESŐVÍZ HASZNOSÍTÁSA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Átlagos napi vízfogyasztás 1 emberre vetítve 120 l.</a:t>
            </a:r>
          </a:p>
          <a:p>
            <a:r>
              <a:rPr lang="hu-HU" dirty="0"/>
              <a:t>tisztálkodás 38%, ivás, főzés 2%, mosogatás 7%, mosás 13%, autómosás 5%, WC öblítés 33%, kerti öntözés 2%.</a:t>
            </a:r>
          </a:p>
          <a:p>
            <a:r>
              <a:rPr lang="hu-HU" dirty="0"/>
              <a:t>Csapadékvízgyűjtéssel tudunk takarékoskodni. </a:t>
            </a:r>
          </a:p>
          <a:p>
            <a:r>
              <a:rPr lang="hu-HU" dirty="0"/>
              <a:t>Egy 100 m2 alapterületű ház tetejéről 78 m3 vizet tudunk összegyűjteni. </a:t>
            </a:r>
          </a:p>
          <a:p>
            <a:r>
              <a:rPr lang="hu-HU" dirty="0"/>
              <a:t>Mosáshoz, WC öblítéshez használhatjuk.</a:t>
            </a:r>
          </a:p>
          <a:p>
            <a:r>
              <a:rPr lang="hu-HU" dirty="0"/>
              <a:t>Az esővíz lágyvíz, nincsenek benne magnézium és kalcium sók, a mosáshoz kitűnő. </a:t>
            </a:r>
          </a:p>
        </p:txBody>
      </p:sp>
    </p:spTree>
    <p:extLst>
      <p:ext uri="{BB962C8B-B14F-4D97-AF65-F5344CB8AC3E}">
        <p14:creationId xmlns:p14="http://schemas.microsoft.com/office/powerpoint/2010/main" val="2702071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1E465D-569D-4A74-9A4C-3C94C9550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ESŐVÍZ HASZNOSÍTÁSA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BDAB96-1E1E-4E21-956F-477FD82D5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Előnyei:</a:t>
            </a:r>
          </a:p>
          <a:p>
            <a:pPr lvl="1"/>
            <a:r>
              <a:rPr lang="hu-HU" dirty="0"/>
              <a:t>Vízmegtakarítás</a:t>
            </a:r>
          </a:p>
          <a:p>
            <a:pPr lvl="1"/>
            <a:r>
              <a:rPr lang="hu-HU" dirty="0"/>
              <a:t>Költségcsökkentés</a:t>
            </a:r>
          </a:p>
          <a:p>
            <a:pPr lvl="1"/>
            <a:r>
              <a:rPr lang="hu-HU" dirty="0"/>
              <a:t>Környezetvédelem</a:t>
            </a:r>
          </a:p>
          <a:p>
            <a:pPr lvl="1"/>
            <a:r>
              <a:rPr lang="hu-HU" dirty="0"/>
              <a:t>Növényvédelem</a:t>
            </a:r>
          </a:p>
          <a:p>
            <a:pPr lvl="1"/>
            <a:r>
              <a:rPr lang="hu-HU" dirty="0"/>
              <a:t>Ingyenes vízellátás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6910814-D13C-4880-9CC1-4D3A0BF9C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971" y="2483011"/>
            <a:ext cx="2139881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72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5AC9A1-5D4D-4481-A16C-3746D93CC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ESŐVÍZ GYŰJTÉSE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D92119-5980-4AD6-91EA-F62E75A7A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Az ereszcsatorna kivezető nyílását egy hordóba vezetjük mechanikai szűrőn keresztül, majd tovább vezetjük a csapadékot egy föld alatti tartályba, ami ajánlottan téglából, kőből vagy betonból van. Ott aktív szenes szűrésen megy át és szivattyú segítségével visszavezethetjük a házba. </a:t>
            </a:r>
          </a:p>
          <a:p>
            <a:r>
              <a:rPr lang="hu-HU" dirty="0"/>
              <a:t>Ha a csapadék vizet az udvaron fahordóba gyűjtjük, a tetejére csalán levelet teszünk, hogy ne legyenek benne szúnyog lárvák, ezt a vizet kerti öntözésre kiválóan tudjuk használni. </a:t>
            </a:r>
          </a:p>
          <a:p>
            <a:r>
              <a:rPr lang="hu-HU" dirty="0"/>
              <a:t>A fent leírtak tippet adhatnak az esővíz hasznosítására, mert az édesvizek megóvása közös feladatunk. </a:t>
            </a:r>
          </a:p>
        </p:txBody>
      </p:sp>
    </p:spTree>
    <p:extLst>
      <p:ext uri="{BB962C8B-B14F-4D97-AF65-F5344CB8AC3E}">
        <p14:creationId xmlns:p14="http://schemas.microsoft.com/office/powerpoint/2010/main" val="3425678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ESŐVÍZ GYŰJTÉSE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879" y="2627090"/>
            <a:ext cx="3429000" cy="3429000"/>
          </a:xfr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C3CD43CF-22F6-4E19-B17D-DEF480BE46A0}"/>
              </a:ext>
            </a:extLst>
          </p:cNvPr>
          <p:cNvSpPr/>
          <p:nvPr/>
        </p:nvSpPr>
        <p:spPr>
          <a:xfrm>
            <a:off x="2413000" y="256127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/>
              <a:t>Összességében a víz nem csak fizikai értelemben életfontosságú, hanem szimbolikus és spirituális értelemben is. </a:t>
            </a:r>
          </a:p>
          <a:p>
            <a:r>
              <a:rPr lang="hu-HU" dirty="0"/>
              <a:t>Az életünk és a jövőnk szempontjából is kiemelten fontos a víz védelme és a tudatos vízhasználat. </a:t>
            </a:r>
          </a:p>
        </p:txBody>
      </p:sp>
    </p:spTree>
    <p:extLst>
      <p:ext uri="{BB962C8B-B14F-4D97-AF65-F5344CB8AC3E}">
        <p14:creationId xmlns:p14="http://schemas.microsoft.com/office/powerpoint/2010/main" val="175869556"/>
      </p:ext>
    </p:extLst>
  </p:cSld>
  <p:clrMapOvr>
    <a:masterClrMapping/>
  </p:clrMapOvr>
</p:sld>
</file>

<file path=ppt/theme/theme1.xml><?xml version="1.0" encoding="utf-8"?>
<a:theme xmlns:a="http://schemas.openxmlformats.org/drawingml/2006/main" name="Szál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</TotalTime>
  <Words>697</Words>
  <PresentationFormat>Szélesvásznú</PresentationFormat>
  <Paragraphs>71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Wingdings 3</vt:lpstr>
      <vt:lpstr>Szálak</vt:lpstr>
      <vt:lpstr>SZEMLÉLETFORMÁLÁS</vt:lpstr>
      <vt:lpstr>PowerPoint-bemutató</vt:lpstr>
      <vt:lpstr>A VÍZ – AZ ÉLET FORRÁSA</vt:lpstr>
      <vt:lpstr>A VÍZ KÖRFORGÁSA</vt:lpstr>
      <vt:lpstr>A VÍZ KÖRFORGÁSA</vt:lpstr>
      <vt:lpstr>ESŐVÍZ HASZNOSÍTÁSA</vt:lpstr>
      <vt:lpstr>ESŐVÍZ HASZNOSÍTÁSA</vt:lpstr>
      <vt:lpstr>ESŐVÍZ GYŰJTÉSE</vt:lpstr>
      <vt:lpstr>ESŐVÍZ GYŰJTÉSE</vt:lpstr>
      <vt:lpstr>INNOVATÍV VÍZÁTERESZTŐ BURKOLATOK</vt:lpstr>
      <vt:lpstr>INNOVATÍV VÍZÁTERESZTŐ BURKOLATOK</vt:lpstr>
      <vt:lpstr>INNOVATÍV VÍZÁTERESZTŐ BURKOLATOK</vt:lpstr>
      <vt:lpstr>INNOVATÍV VÍZÁTERESZTŐ BURKOLATOK</vt:lpstr>
      <vt:lpstr>INNOVATÍV VÍZÁTERESZTŐ BURKOLATOK</vt:lpstr>
      <vt:lpstr>INNOVATÍV VÍZÁTERESZTŐ BURKOLATOK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2025-07-14T11:09:12Z</dcterms:created>
  <dcterms:modified xsi:type="dcterms:W3CDTF">2026-08-08T10:38:19Z</dcterms:modified>
</cp:coreProperties>
</file>